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1" r:id="rId3"/>
    <p:sldId id="312" r:id="rId4"/>
    <p:sldId id="331" r:id="rId5"/>
    <p:sldId id="318" r:id="rId6"/>
    <p:sldId id="313" r:id="rId7"/>
    <p:sldId id="317" r:id="rId8"/>
    <p:sldId id="314" r:id="rId9"/>
    <p:sldId id="315" r:id="rId10"/>
    <p:sldId id="316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32" r:id="rId21"/>
    <p:sldId id="328" r:id="rId22"/>
    <p:sldId id="329" r:id="rId23"/>
    <p:sldId id="330" r:id="rId24"/>
    <p:sldId id="28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1205"/>
    <a:srgbClr val="FFCCFF"/>
    <a:srgbClr val="CCFFFF"/>
    <a:srgbClr val="99CCFF"/>
    <a:srgbClr val="FFFFFF"/>
    <a:srgbClr val="663300"/>
    <a:srgbClr val="F44242"/>
    <a:srgbClr val="19100D"/>
    <a:srgbClr val="FF66CC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138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Тыс.рублей</a:t>
            </a:r>
            <a:endParaRPr lang="ru-RU" dirty="0"/>
          </a:p>
        </c:rich>
      </c:tx>
      <c:layout>
        <c:manualLayout>
          <c:xMode val="edge"/>
          <c:yMode val="edge"/>
          <c:x val="0.76938596491228051"/>
          <c:y val="1.6836199685282424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143000"/>
              <a:bevelB w="1143000" h="1143000"/>
            </a:sp3d>
          </c:spPr>
          <c:explosion val="25"/>
          <c:dLbls>
            <c:dLbl>
              <c:idx val="0"/>
              <c:layout>
                <c:manualLayout>
                  <c:x val="6.8337017083390994E-3"/>
                  <c:y val="-6.638036289301591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4.8351636966431973E-2"/>
                  <c:y val="0.10907780489540114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b="1">
                    <a:latin typeface="Arial Narrow" pitchFamily="34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перечисления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 formatCode="General">
                  <c:v>101248.5</c:v>
                </c:pt>
                <c:pt idx="1">
                  <c:v>377419.8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50"/>
      <c:rotY val="130"/>
      <c:perspective val="0"/>
    </c:view3D>
    <c:plotArea>
      <c:layout>
        <c:manualLayout>
          <c:layoutTarget val="inner"/>
          <c:xMode val="edge"/>
          <c:yMode val="edge"/>
          <c:x val="0.2788198180931829"/>
          <c:y val="0.19214592440921088"/>
          <c:w val="0.4844725557937134"/>
          <c:h val="0.48283692306040304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143000"/>
              <a:bevelB w="1143000" h="1219200"/>
            </a:sp3d>
          </c:spPr>
          <c:explosion val="11"/>
          <c:dLbls>
            <c:dLbl>
              <c:idx val="0"/>
              <c:layout>
                <c:manualLayout>
                  <c:x val="7.7030435670231712E-2"/>
                  <c:y val="7.3929994665361709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Arial Narrow" pitchFamily="34" charset="0"/>
                      </a:defRPr>
                    </a:pPr>
                    <a:r>
                      <a:rPr lang="ru-RU">
                        <a:latin typeface="Arial Narrow" pitchFamily="34" charset="0"/>
                      </a:rPr>
                      <a:t>Жилищное хозяйствое 
менее 1%</a:t>
                    </a:r>
                  </a:p>
                </c:rich>
              </c:tx>
              <c:spPr/>
              <c:dLblPos val="bestFit"/>
            </c:dLbl>
            <c:dLbl>
              <c:idx val="1"/>
              <c:layout>
                <c:manualLayout>
                  <c:x val="-9.3190933554293393E-2"/>
                  <c:y val="-0.15135262419333254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Arial Narrow" pitchFamily="34" charset="0"/>
                      </a:defRPr>
                    </a:pPr>
                    <a:r>
                      <a:rPr lang="ru-RU">
                        <a:latin typeface="Arial Narrow" pitchFamily="34" charset="0"/>
                      </a:rPr>
                      <a:t>Коммунальное хозяйство
78%</a:t>
                    </a:r>
                  </a:p>
                </c:rich>
              </c:tx>
              <c:spPr/>
              <c:dLblPos val="bestFit"/>
            </c:dLbl>
            <c:dLbl>
              <c:idx val="2"/>
              <c:layout>
                <c:manualLayout>
                  <c:x val="9.7589637379881425E-2"/>
                  <c:y val="-0.13826624268035428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Arial Narrow" pitchFamily="34" charset="0"/>
                      </a:defRPr>
                    </a:pPr>
                    <a:r>
                      <a:rPr lang="ru-RU">
                        <a:latin typeface="Arial Narrow" pitchFamily="34" charset="0"/>
                      </a:rPr>
                      <a:t>Благоустройство
менее 21%</a:t>
                    </a:r>
                  </a:p>
                </c:rich>
              </c:tx>
              <c:spPr/>
              <c:dLblPos val="bestFit"/>
            </c:dLbl>
            <c:dLbl>
              <c:idx val="3"/>
              <c:layout>
                <c:manualLayout>
                  <c:xMode val="edge"/>
                  <c:yMode val="edge"/>
                  <c:x val="0.7568881685575366"/>
                  <c:y val="0.63934426229508334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Mode val="edge"/>
                  <c:yMode val="edge"/>
                  <c:x val="0.50891410048622288"/>
                  <c:y val="0.75000000000000078"/>
                </c:manualLayout>
              </c:layout>
              <c:dLblPos val="bestFit"/>
              <c:showCatName val="1"/>
              <c:showPercent val="1"/>
            </c:dLbl>
            <c:dLbl>
              <c:idx val="5"/>
              <c:dLblPos val="bestFit"/>
              <c:showCatName val="1"/>
              <c:showPercent val="1"/>
            </c:dLbl>
            <c:dLbl>
              <c:idx val="6"/>
              <c:tx>
                <c:rich>
                  <a:bodyPr/>
                  <a:lstStyle/>
                  <a:p>
                    <a:pPr>
                      <a:defRPr>
                        <a:latin typeface="Arial Narrow" pitchFamily="34" charset="0"/>
                      </a:defRPr>
                    </a:pPr>
                    <a:r>
                      <a:rPr>
                        <a:latin typeface="Arial Narrow" pitchFamily="34" charset="0"/>
                      </a:rPr>
                      <a:t>единовременное пособие выпускникам МОУ, находящихся под опекой или в приемных семьях
0,4%</a:t>
                    </a:r>
                  </a:p>
                </c:rich>
              </c:tx>
              <c:spPr/>
              <c:dLblPos val="bestFit"/>
            </c:dLbl>
            <c:dLbl>
              <c:idx val="7"/>
              <c:dLblPos val="bestFit"/>
              <c:showCatName val="1"/>
              <c:showPercent val="1"/>
            </c:dLbl>
            <c:dLbl>
              <c:idx val="8"/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>
                    <a:latin typeface="Arial Narrow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Sheet1!$B$1:$D$1</c:f>
              <c:strCache>
                <c:ptCount val="3"/>
                <c:pt idx="0">
                  <c:v>Жилищное хозяйствое 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</c:strCache>
            </c:strRef>
          </c:cat>
          <c:val>
            <c:numRef>
              <c:f>Sheet1!$B$2:$D$2</c:f>
              <c:numCache>
                <c:formatCode>0.0</c:formatCode>
                <c:ptCount val="3"/>
                <c:pt idx="0">
                  <c:v>38.200000000000003</c:v>
                </c:pt>
                <c:pt idx="1">
                  <c:v>4044.9</c:v>
                </c:pt>
                <c:pt idx="2">
                  <c:v>1104.5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расходов в области образования за 2015 год</a:t>
            </a:r>
          </a:p>
        </c:rich>
      </c:tx>
      <c:layout>
        <c:manualLayout>
          <c:xMode val="edge"/>
          <c:yMode val="edge"/>
          <c:x val="8.7473642906534949E-2"/>
          <c:y val="0"/>
        </c:manualLayout>
      </c:layout>
    </c:title>
    <c:view3D>
      <c:rotX val="50"/>
      <c:rotY val="160"/>
      <c:perspective val="0"/>
    </c:view3D>
    <c:plotArea>
      <c:layout>
        <c:manualLayout>
          <c:layoutTarget val="inner"/>
          <c:xMode val="edge"/>
          <c:yMode val="edge"/>
          <c:x val="0.26278659611992977"/>
          <c:y val="0.25"/>
          <c:w val="0.41622574955908287"/>
          <c:h val="0.37903225806451618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143000" h="1219200"/>
              <a:bevelB w="1143000" h="1219200"/>
            </a:sp3d>
          </c:spPr>
          <c:explosion val="13"/>
          <c:dLbls>
            <c:dLbl>
              <c:idx val="0"/>
              <c:layout>
                <c:manualLayout>
                  <c:x val="-0.13756155874699894"/>
                  <c:y val="6.689685143379186E-3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6.5586751464025872E-2"/>
                  <c:y val="-3.3808082787617495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8.1296882257562889E-2"/>
                  <c:y val="-4.0826406368904763E-2"/>
                </c:manualLayout>
              </c:layout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lang="ru-RU" sz="1400"/>
                      <a:t>Учреждения дополнительного образования
10%</a:t>
                    </a:r>
                  </a:p>
                </c:rich>
              </c:tx>
              <c:spPr/>
              <c:dLblPos val="bestFit"/>
            </c:dLbl>
            <c:dLbl>
              <c:idx val="3"/>
              <c:layout>
                <c:manualLayout>
                  <c:x val="4.5154082283575876E-2"/>
                  <c:y val="7.1394871331529733E-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-0.14158639682913549"/>
                  <c:y val="0.13774165901010166"/>
                </c:manualLayout>
              </c:layout>
              <c:dLblPos val="bestFit"/>
              <c:showCatName val="1"/>
              <c:showPercent val="1"/>
            </c:dLbl>
            <c:dLbl>
              <c:idx val="5"/>
              <c:dLblPos val="bestFit"/>
              <c:showCatName val="1"/>
              <c:showPercent val="1"/>
            </c:dLbl>
            <c:dLbl>
              <c:idx val="6"/>
              <c:tx>
                <c:rich>
                  <a:bodyPr/>
                  <a:lstStyle/>
                  <a:p>
                    <a:pPr>
                      <a:defRPr sz="1400"/>
                    </a:pPr>
                    <a:r>
                      <a:rPr sz="1400"/>
                      <a:t>единовременное пособие выпускникам МОУ, находящихся под опекой или в приемных семьях
0,4%</a:t>
                    </a:r>
                  </a:p>
                </c:rich>
              </c:tx>
              <c:spPr/>
              <c:dLblPos val="bestFit"/>
            </c:dLbl>
            <c:dLbl>
              <c:idx val="7"/>
              <c:dLblPos val="bestFit"/>
              <c:showCatName val="1"/>
              <c:showPercent val="1"/>
            </c:dLbl>
            <c:dLbl>
              <c:idx val="8"/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Sheet1!$B$1:$F$1</c:f>
              <c:strCache>
                <c:ptCount val="5"/>
                <c:pt idx="0">
                  <c:v>Дошкольное образование</c:v>
                </c:pt>
                <c:pt idx="1">
                  <c:v>Школы</c:v>
                </c:pt>
                <c:pt idx="2">
                  <c:v>Учреждения дополнительгого образования</c:v>
                </c:pt>
                <c:pt idx="3">
                  <c:v>Молодежная политика и оздоровление детей 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30773.5</c:v>
                </c:pt>
                <c:pt idx="1">
                  <c:v>181517.4</c:v>
                </c:pt>
                <c:pt idx="2">
                  <c:v>25500.2</c:v>
                </c:pt>
                <c:pt idx="3">
                  <c:v>1577</c:v>
                </c:pt>
                <c:pt idx="4">
                  <c:v>9142.5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Экономическая структура расходов на образование в 2015 году</a:t>
            </a:r>
          </a:p>
        </c:rich>
      </c:tx>
      <c:layout>
        <c:manualLayout>
          <c:xMode val="edge"/>
          <c:yMode val="edge"/>
          <c:x val="0.14374034003091213"/>
          <c:y val="1.8912529550827444E-2"/>
        </c:manualLayout>
      </c:layout>
    </c:title>
    <c:view3D>
      <c:rotY val="160"/>
      <c:perspective val="0"/>
    </c:view3D>
    <c:plotArea>
      <c:layout>
        <c:manualLayout>
          <c:layoutTarget val="inner"/>
          <c:xMode val="edge"/>
          <c:yMode val="edge"/>
          <c:x val="0.18083462132921169"/>
          <c:y val="0.34042553191489427"/>
          <c:w val="0.58732612055641342"/>
          <c:h val="0.3546099290780143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219200"/>
              <a:bevelB w="1143000" h="1219200"/>
            </a:sp3d>
          </c:spPr>
          <c:dLbls>
            <c:dLbl>
              <c:idx val="0"/>
              <c:layout>
                <c:manualLayout>
                  <c:x val="3.8244097699727281E-2"/>
                  <c:y val="-7.8816173687508914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2.773512685914263E-3"/>
                  <c:y val="-0.12743117526975781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2.2626316223609878E-2"/>
                  <c:y val="-8.8290246520603313E-2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0.10047741832213"/>
                  <c:y val="4.0068204240427729E-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8.5117564612769772E-2"/>
                  <c:y val="0.14301558049924634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-3.6335394295767209E-2"/>
                  <c:y val="0.18652665003753971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-0.1687581091341557"/>
                  <c:y val="0.18363055105700449"/>
                </c:manualLayout>
              </c:layout>
              <c:tx>
                <c:rich>
                  <a:bodyPr/>
                  <a:lstStyle/>
                  <a:p>
                    <a:pPr>
                      <a:defRPr sz="1400" baseline="0">
                        <a:latin typeface="Arial Narrow" pitchFamily="34" charset="0"/>
                      </a:defRPr>
                    </a:pPr>
                    <a:r>
                      <a:rPr lang="ru-RU" sz="1400" baseline="0">
                        <a:latin typeface="Arial Narrow" pitchFamily="34" charset="0"/>
                      </a:rPr>
                      <a:t>Прочие услуги
1%</a:t>
                    </a:r>
                  </a:p>
                </c:rich>
              </c:tx>
              <c:spPr/>
              <c:dLblPos val="bestFit"/>
            </c:dLbl>
            <c:dLbl>
              <c:idx val="7"/>
              <c:layout>
                <c:manualLayout>
                  <c:x val="-0.3328299265673324"/>
                  <c:y val="0.11035467197805961"/>
                </c:manualLayout>
              </c:layout>
              <c:dLblPos val="bestFit"/>
              <c:showCatName val="1"/>
              <c:showPercent val="1"/>
            </c:dLbl>
            <c:dLbl>
              <c:idx val="8"/>
              <c:layout>
                <c:manualLayout>
                  <c:xMode val="edge"/>
                  <c:yMode val="edge"/>
                  <c:x val="5.8732612055641578E-2"/>
                  <c:y val="0.64302600472813265"/>
                </c:manualLayout>
              </c:layout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400" baseline="0">
                    <a:latin typeface="Arial Narrow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Sheet1!$B$1:$I$1</c:f>
              <c:strCache>
                <c:ptCount val="8"/>
                <c:pt idx="0">
                  <c:v>Оплата труда и начислений на оплату труда</c:v>
                </c:pt>
                <c:pt idx="1">
                  <c:v>Работы и услуги</c:v>
                </c:pt>
                <c:pt idx="2">
                  <c:v>Коммунальные услуги</c:v>
                </c:pt>
                <c:pt idx="3">
                  <c:v>Связь</c:v>
                </c:pt>
                <c:pt idx="4">
                  <c:v>Увеличение стоимости основных средств</c:v>
                </c:pt>
                <c:pt idx="5">
                  <c:v>Увеличение стоимости материальных активов</c:v>
                </c:pt>
                <c:pt idx="6">
                  <c:v>Прочие услуги</c:v>
                </c:pt>
                <c:pt idx="7">
                  <c:v>Социальное обеспечение</c:v>
                </c:pt>
              </c:strCache>
            </c:strRef>
          </c:cat>
          <c:val>
            <c:numRef>
              <c:f>Sheet1!$B$2:$I$2</c:f>
              <c:numCache>
                <c:formatCode>0.0</c:formatCode>
                <c:ptCount val="8"/>
                <c:pt idx="0">
                  <c:v>184670.9</c:v>
                </c:pt>
                <c:pt idx="1">
                  <c:v>20571.3</c:v>
                </c:pt>
                <c:pt idx="2">
                  <c:v>15054.2</c:v>
                </c:pt>
                <c:pt idx="3">
                  <c:v>1398.2</c:v>
                </c:pt>
                <c:pt idx="4">
                  <c:v>5815.6</c:v>
                </c:pt>
                <c:pt idx="5">
                  <c:v>15242.1</c:v>
                </c:pt>
                <c:pt idx="6">
                  <c:v>2902.6</c:v>
                </c:pt>
                <c:pt idx="7" formatCode="General">
                  <c:v>1949.6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Lbls>
            <c:numFmt formatCode="0%" sourceLinked="0"/>
            <c:showCatName val="1"/>
            <c:showPercent val="1"/>
            <c:showLeaderLines val="1"/>
          </c:dLbls>
          <c:cat>
            <c:strRef>
              <c:f>Sheet1!$B$1:$I$1</c:f>
              <c:strCache>
                <c:ptCount val="8"/>
                <c:pt idx="0">
                  <c:v>Оплата труда и начислений на оплату труда</c:v>
                </c:pt>
                <c:pt idx="1">
                  <c:v>Работы и услуги</c:v>
                </c:pt>
                <c:pt idx="2">
                  <c:v>Коммунальные услуги</c:v>
                </c:pt>
                <c:pt idx="3">
                  <c:v>Связь</c:v>
                </c:pt>
                <c:pt idx="4">
                  <c:v>Увеличение стоимости основных средств</c:v>
                </c:pt>
                <c:pt idx="5">
                  <c:v>Увеличение стоимости материальных активов</c:v>
                </c:pt>
                <c:pt idx="6">
                  <c:v>Прочие услуги</c:v>
                </c:pt>
                <c:pt idx="7">
                  <c:v>Социальное обеспечение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Экономическая структура расходов на культуру за  2015
 год</a:t>
            </a:r>
          </a:p>
        </c:rich>
      </c:tx>
      <c:layout>
        <c:manualLayout>
          <c:xMode val="edge"/>
          <c:yMode val="edge"/>
          <c:x val="0.17636986301369864"/>
          <c:y val="1.8633540372670808E-2"/>
        </c:manualLayout>
      </c:layout>
    </c:title>
    <c:view3D>
      <c:perspective val="0"/>
    </c:view3D>
    <c:plotArea>
      <c:layout>
        <c:manualLayout>
          <c:layoutTarget val="inner"/>
          <c:xMode val="edge"/>
          <c:yMode val="edge"/>
          <c:x val="0.30821917808219185"/>
          <c:y val="0.46273291925465893"/>
          <c:w val="0.44006849315068541"/>
          <c:h val="0.319875776397516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2015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219200"/>
              <a:bevelB w="1143000" h="1219200"/>
            </a:sp3d>
          </c:spPr>
          <c:dLbls>
            <c:dLbl>
              <c:idx val="0"/>
              <c:layout>
                <c:manualLayout>
                  <c:x val="1.455380577427832E-2"/>
                  <c:y val="5.9754009915427328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8.137882764654418E-2"/>
                  <c:y val="9.1493875765529364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0.16891044505566957"/>
                  <c:y val="-5.6624135751146963E-2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-0.15099682852143512"/>
                  <c:y val="-0.241771361913094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6.9361767279090131E-2"/>
                  <c:y val="-0.25715893846602478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0.2010612423447069"/>
                  <c:y val="-0.27092286380869118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0.27065387139107627"/>
                  <c:y val="-5.5468795567220792E-2"/>
                </c:manualLayout>
              </c:layout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600">
                    <a:latin typeface="Arial Narrow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Sheet1!$A$2:$A$8</c:f>
              <c:strCache>
                <c:ptCount val="7"/>
                <c:pt idx="0">
                  <c:v>Оплата труда и начисления на оплату труда</c:v>
                </c:pt>
                <c:pt idx="1">
                  <c:v>Приобретение услуг (работ)</c:v>
                </c:pt>
                <c:pt idx="2">
                  <c:v>Прочие расходы</c:v>
                </c:pt>
                <c:pt idx="3">
                  <c:v>Увеличение стоимости основных средств</c:v>
                </c:pt>
                <c:pt idx="4">
                  <c:v>Увеличение стоимости материальных запасов</c:v>
                </c:pt>
                <c:pt idx="5">
                  <c:v>Услуги связи</c:v>
                </c:pt>
                <c:pt idx="6">
                  <c:v>Коммунальные услуги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 formatCode="0.00">
                  <c:v>20543.3</c:v>
                </c:pt>
                <c:pt idx="1">
                  <c:v>1409.6</c:v>
                </c:pt>
                <c:pt idx="2">
                  <c:v>657.5</c:v>
                </c:pt>
                <c:pt idx="3">
                  <c:v>1167.0999999999999</c:v>
                </c:pt>
                <c:pt idx="4">
                  <c:v>510.6</c:v>
                </c:pt>
                <c:pt idx="5">
                  <c:v>173.9</c:v>
                </c:pt>
                <c:pt idx="6">
                  <c:v>1417.8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Экономическая структура расходов на развитие 
ФК и спорта  за  </a:t>
            </a:r>
            <a:r>
              <a:rPr lang="ru-RU" dirty="0" smtClean="0"/>
              <a:t>2015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24514991181657864"/>
          <c:y val="2.0408163265306142E-2"/>
        </c:manualLayout>
      </c:layout>
    </c:title>
    <c:view3D>
      <c:perspective val="0"/>
    </c:view3D>
    <c:plotArea>
      <c:layout>
        <c:manualLayout>
          <c:layoutTarget val="inner"/>
          <c:xMode val="edge"/>
          <c:yMode val="edge"/>
          <c:x val="0.29607578740157481"/>
          <c:y val="0.41674196905265565"/>
          <c:w val="0.41955468066491725"/>
          <c:h val="0.3243879360514471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2015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219200"/>
              <a:bevelB w="1143000" h="1219200"/>
            </a:sp3d>
          </c:spPr>
          <c:dLbls>
            <c:dLbl>
              <c:idx val="0"/>
              <c:layout>
                <c:manualLayout>
                  <c:x val="1.2774087266869351E-2"/>
                  <c:y val="3.840702500419315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1.9377393797997525E-2"/>
                  <c:y val="9.0483355310855551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7.4099914594009123E-2"/>
                  <c:y val="-2.4816627501078416E-2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-0.10031485126859142"/>
                  <c:y val="-0.12168413860722059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7.6807961504811922E-2"/>
                  <c:y val="-0.17540015499286099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0.25525744177811072"/>
                  <c:y val="-0.12965464082709971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Mode val="edge"/>
                  <c:yMode val="edge"/>
                  <c:x val="0.66843033509700178"/>
                  <c:y val="0.25850340136054462"/>
                </c:manualLayout>
              </c:layout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400" baseline="0">
                    <a:latin typeface="Arial Narrow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Sheet1!$A$2:$A$7</c:f>
              <c:strCache>
                <c:ptCount val="6"/>
                <c:pt idx="0">
                  <c:v>Оплата труда и начисления на оплату труда</c:v>
                </c:pt>
                <c:pt idx="1">
                  <c:v>Приобретение услуг (работ)</c:v>
                </c:pt>
                <c:pt idx="2">
                  <c:v>Прочие расходы</c:v>
                </c:pt>
                <c:pt idx="3">
                  <c:v>Увеличение стоимости основных средств</c:v>
                </c:pt>
                <c:pt idx="4">
                  <c:v>Увеличение стоимости материальных запасов</c:v>
                </c:pt>
                <c:pt idx="5">
                  <c:v>Коммунальные услуги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 formatCode="0.00">
                  <c:v>3286.6</c:v>
                </c:pt>
                <c:pt idx="1">
                  <c:v>1232.8</c:v>
                </c:pt>
                <c:pt idx="2">
                  <c:v>975.5</c:v>
                </c:pt>
                <c:pt idx="3">
                  <c:v>134</c:v>
                </c:pt>
                <c:pt idx="4">
                  <c:v>192.6</c:v>
                </c:pt>
                <c:pt idx="5">
                  <c:v>200.5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Структура межбюджетных трансфертов, предоставляемых бюджетам сельских поселений  из районного бюджета за 2015г.</a:t>
            </a:r>
          </a:p>
          <a:p>
            <a:pPr>
              <a:defRPr/>
            </a:pPr>
            <a:endParaRPr lang="ru-RU"/>
          </a:p>
        </c:rich>
      </c:tx>
      <c:layout>
        <c:manualLayout>
          <c:xMode val="edge"/>
          <c:yMode val="edge"/>
          <c:x val="0.13300492125984237"/>
          <c:y val="0"/>
        </c:manualLayout>
      </c:layout>
    </c:title>
    <c:view3D>
      <c:perspective val="0"/>
    </c:view3D>
    <c:plotArea>
      <c:layout>
        <c:manualLayout>
          <c:layoutTarget val="inner"/>
          <c:xMode val="edge"/>
          <c:yMode val="edge"/>
          <c:x val="0.25399361022364231"/>
          <c:y val="0.31715210355987122"/>
          <c:w val="0.45047923322683708"/>
          <c:h val="0.3592233009708742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219200"/>
              <a:bevelB w="1143000" h="1219200"/>
            </a:sp3d>
          </c:spPr>
          <c:dLbls>
            <c:dLbl>
              <c:idx val="0"/>
              <c:layout>
                <c:manualLayout>
                  <c:x val="9.4851268591426355E-3"/>
                  <c:y val="-9.8863954505686899E-2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1"/>
              <c:layout>
                <c:manualLayout>
                  <c:x val="3.2569335083114659E-2"/>
                  <c:y val="6.4711869349664622E-2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2"/>
              <c:layout>
                <c:manualLayout>
                  <c:x val="-4.1495078740157475E-2"/>
                  <c:y val="7.0815835520559936E-2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3"/>
              <c:layout>
                <c:manualLayout>
                  <c:x val="-2.3791557305336827E-2"/>
                  <c:y val="-8.0791921843102965E-2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4"/>
              <c:layout>
                <c:manualLayout>
                  <c:x val="0.10408016185476805"/>
                  <c:y val="-3.068314377369501E-2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5"/>
              <c:layout>
                <c:manualLayout>
                  <c:xMode val="edge"/>
                  <c:yMode val="edge"/>
                  <c:x val="0.30511182108626234"/>
                  <c:y val="0.23624595469255671"/>
                </c:manualLayout>
              </c:layout>
              <c:dLblPos val="bestFit"/>
              <c:showLegendKey val="1"/>
              <c:showCatName val="1"/>
              <c:showPercent val="1"/>
            </c:dLbl>
            <c:dLbl>
              <c:idx val="6"/>
              <c:layout>
                <c:manualLayout>
                  <c:xMode val="edge"/>
                  <c:yMode val="edge"/>
                  <c:x val="0.10063897763578275"/>
                  <c:y val="0.21359223300970892"/>
                </c:manualLayout>
              </c:layout>
              <c:dLblPos val="bestFit"/>
              <c:showLegendKey val="1"/>
              <c:showCatName val="1"/>
              <c:showPercent val="1"/>
            </c:dLbl>
            <c:numFmt formatCode="0%" sourceLinked="0"/>
            <c:showLegendKey val="1"/>
            <c:showCatName val="1"/>
            <c:showPercent val="1"/>
            <c:showLeaderLines val="1"/>
          </c:dLbls>
          <c:cat>
            <c:strRef>
              <c:f>Sheet1!$A$2:$A$6</c:f>
              <c:strCache>
                <c:ptCount val="5"/>
                <c:pt idx="0">
                  <c:v>Дотация на выравнивание бюджетной обеспеченности из РФФПП</c:v>
                </c:pt>
                <c:pt idx="1">
                  <c:v>Субвенции федерального бюджета</c:v>
                </c:pt>
                <c:pt idx="2">
                  <c:v>МБТ из местного бюджета</c:v>
                </c:pt>
                <c:pt idx="3">
                  <c:v>МБТ из областного бюджета</c:v>
                </c:pt>
                <c:pt idx="4">
                  <c:v>МБТ из федерального бюджета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22627.5</c:v>
                </c:pt>
                <c:pt idx="1">
                  <c:v>2529.1</c:v>
                </c:pt>
                <c:pt idx="2">
                  <c:v>8474.4</c:v>
                </c:pt>
                <c:pt idx="3">
                  <c:v>20797.099999999977</c:v>
                </c:pt>
                <c:pt idx="4">
                  <c:v>511.1</c:v>
                </c:pt>
              </c:numCache>
            </c:numRef>
          </c:val>
        </c:ser>
        <c:dLbls>
          <c:showLegendKey val="1"/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Показатели финансовой помощи, предоставленной из районного бюджета бюджетам сельских поселений в 2015 году</a:t>
            </a:r>
          </a:p>
        </c:rich>
      </c:tx>
      <c:layout>
        <c:manualLayout>
          <c:xMode val="edge"/>
          <c:yMode val="edge"/>
          <c:x val="9.3184273840769966E-2"/>
          <c:y val="0"/>
        </c:manualLayout>
      </c:layout>
    </c:title>
    <c:view3D>
      <c:rotX val="73"/>
      <c:hPercent val="61"/>
      <c:rotY val="44"/>
      <c:depthPercent val="100"/>
      <c:rAngAx val="1"/>
    </c:view3D>
    <c:plotArea>
      <c:layout>
        <c:manualLayout>
          <c:layoutTarget val="inner"/>
          <c:xMode val="edge"/>
          <c:yMode val="edge"/>
          <c:x val="0.16059602649006621"/>
          <c:y val="0.11173184357541914"/>
          <c:w val="0.72019867549668948"/>
          <c:h val="0.62849162011173254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Всего МБТ</c:v>
                </c:pt>
              </c:strCache>
            </c:strRef>
          </c:tx>
          <c:dLbls>
            <c:dLbl>
              <c:idx val="0"/>
              <c:layout>
                <c:manualLayout>
                  <c:x val="2.9782917760280001E-2"/>
                  <c:y val="-4.4531058617672786E-2"/>
                </c:manualLayout>
              </c:layout>
              <c:showVal val="1"/>
            </c:dLbl>
            <c:dLbl>
              <c:idx val="1"/>
              <c:layout>
                <c:manualLayout>
                  <c:x val="2.9589348206474235E-2"/>
                  <c:y val="-6.235564304461947E-2"/>
                </c:manualLayout>
              </c:layout>
              <c:showVal val="1"/>
            </c:dLbl>
            <c:dLbl>
              <c:idx val="2"/>
              <c:layout>
                <c:manualLayout>
                  <c:x val="4.6027749532136383E-2"/>
                  <c:y val="-5.9111754652642463E-2"/>
                </c:manualLayout>
              </c:layout>
              <c:showVal val="1"/>
            </c:dLbl>
            <c:dLbl>
              <c:idx val="3"/>
              <c:layout>
                <c:manualLayout>
                  <c:x val="-8.8833114610673662E-3"/>
                  <c:y val="-6.1199183435403905E-2"/>
                </c:manualLayout>
              </c:layout>
              <c:showVal val="1"/>
            </c:dLbl>
            <c:dLbl>
              <c:idx val="4"/>
              <c:layout>
                <c:manualLayout>
                  <c:x val="-9.724677420289593E-4"/>
                  <c:y val="-5.2394487700210685E-2"/>
                </c:manualLayout>
              </c:layout>
              <c:showVal val="1"/>
            </c:dLbl>
            <c:dLbl>
              <c:idx val="5"/>
              <c:layout>
                <c:manualLayout>
                  <c:x val="-2.4107939632545931E-2"/>
                  <c:y val="-1.5546806649168884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Анстасьевское СП</c:v>
                </c:pt>
                <c:pt idx="1">
                  <c:v>Баткатское СП</c:v>
                </c:pt>
                <c:pt idx="2">
                  <c:v>Побединское СП</c:v>
                </c:pt>
                <c:pt idx="3">
                  <c:v>Северное СП</c:v>
                </c:pt>
                <c:pt idx="4">
                  <c:v>Трубачевское СП</c:v>
                </c:pt>
                <c:pt idx="5">
                  <c:v>Шегарское СП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8308.2000000000007</c:v>
                </c:pt>
                <c:pt idx="1">
                  <c:v>11363.5</c:v>
                </c:pt>
                <c:pt idx="2">
                  <c:v>1587.6</c:v>
                </c:pt>
                <c:pt idx="3">
                  <c:v>8807.7999999999884</c:v>
                </c:pt>
                <c:pt idx="4">
                  <c:v>5825.1</c:v>
                </c:pt>
                <c:pt idx="5">
                  <c:v>19047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т.ч.дотация</c:v>
                </c:pt>
              </c:strCache>
            </c:strRef>
          </c:tx>
          <c:dLbls>
            <c:dLbl>
              <c:idx val="0"/>
              <c:layout>
                <c:manualLayout>
                  <c:x val="4.4375000000000012E-2"/>
                  <c:y val="-6.2313356663750374E-2"/>
                </c:manualLayout>
              </c:layout>
              <c:showVal val="1"/>
            </c:dLbl>
            <c:dLbl>
              <c:idx val="1"/>
              <c:layout>
                <c:manualLayout>
                  <c:x val="5.9975366903640394E-2"/>
                  <c:y val="-5.7489423109820838E-2"/>
                </c:manualLayout>
              </c:layout>
              <c:showVal val="1"/>
            </c:dLbl>
            <c:dLbl>
              <c:idx val="2"/>
              <c:layout>
                <c:manualLayout>
                  <c:x val="4.1442145683776362E-2"/>
                  <c:y val="-4.0512127092120813E-2"/>
                </c:manualLayout>
              </c:layout>
              <c:showVal val="1"/>
            </c:dLbl>
            <c:dLbl>
              <c:idx val="3"/>
              <c:layout>
                <c:manualLayout>
                  <c:x val="1.4630778768548177E-2"/>
                  <c:y val="-4.2462445685909185E-2"/>
                </c:manualLayout>
              </c:layout>
              <c:showVal val="1"/>
            </c:dLbl>
            <c:dLbl>
              <c:idx val="4"/>
              <c:layout>
                <c:manualLayout>
                  <c:x val="-1.211668491769409E-3"/>
                  <c:y val="-5.6609391470386398E-2"/>
                </c:manualLayout>
              </c:layout>
              <c:showVal val="1"/>
            </c:dLbl>
            <c:dLbl>
              <c:idx val="5"/>
              <c:layout>
                <c:manualLayout>
                  <c:x val="3.6269575678040282E-2"/>
                  <c:y val="-4.560469524642753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Sheet1!$A$2:$A$7</c:f>
              <c:strCache>
                <c:ptCount val="6"/>
                <c:pt idx="0">
                  <c:v>Анстасьевское СП</c:v>
                </c:pt>
                <c:pt idx="1">
                  <c:v>Баткатское СП</c:v>
                </c:pt>
                <c:pt idx="2">
                  <c:v>Побединское СП</c:v>
                </c:pt>
                <c:pt idx="3">
                  <c:v>Северное СП</c:v>
                </c:pt>
                <c:pt idx="4">
                  <c:v>Трубачевское СП</c:v>
                </c:pt>
                <c:pt idx="5">
                  <c:v>Шегарское СП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5402.9</c:v>
                </c:pt>
                <c:pt idx="1">
                  <c:v>7541.5</c:v>
                </c:pt>
                <c:pt idx="2">
                  <c:v>1253.7</c:v>
                </c:pt>
                <c:pt idx="3">
                  <c:v>4781.4000000000005</c:v>
                </c:pt>
                <c:pt idx="4">
                  <c:v>3276</c:v>
                </c:pt>
                <c:pt idx="5">
                  <c:v>372</c:v>
                </c:pt>
              </c:numCache>
            </c:numRef>
          </c:val>
        </c:ser>
        <c:dLbls>
          <c:showVal val="1"/>
        </c:dLbls>
        <c:gapDepth val="0"/>
        <c:shape val="box"/>
        <c:axId val="95281920"/>
        <c:axId val="95283456"/>
        <c:axId val="0"/>
      </c:bar3DChart>
      <c:catAx>
        <c:axId val="95281920"/>
        <c:scaling>
          <c:orientation val="minMax"/>
        </c:scaling>
        <c:axPos val="b"/>
        <c:numFmt formatCode="General" sourceLinked="1"/>
        <c:tickLblPos val="low"/>
        <c:txPr>
          <a:bodyPr rot="-2700000" vert="horz"/>
          <a:lstStyle/>
          <a:p>
            <a:pPr>
              <a:defRPr sz="1400" baseline="0">
                <a:latin typeface="Arial Narrow" pitchFamily="34" charset="0"/>
              </a:defRPr>
            </a:pPr>
            <a:endParaRPr lang="ru-RU"/>
          </a:p>
        </c:txPr>
        <c:crossAx val="95283456"/>
        <c:crosses val="autoZero"/>
        <c:auto val="1"/>
        <c:lblAlgn val="ctr"/>
        <c:lblOffset val="100"/>
        <c:tickLblSkip val="1"/>
        <c:tickMarkSkip val="1"/>
      </c:catAx>
      <c:valAx>
        <c:axId val="95283456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 sz="1400" baseline="0">
                <a:latin typeface="Arial Narrow" pitchFamily="34" charset="0"/>
              </a:defRPr>
            </a:pPr>
            <a:endParaRPr lang="ru-RU"/>
          </a:p>
        </c:txPr>
        <c:crossAx val="95281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049300087489063"/>
          <c:y val="0.33328156897054589"/>
          <c:w val="0.15728476821192072"/>
          <c:h val="0.15083798882681587"/>
        </c:manualLayout>
      </c:layout>
      <c:txPr>
        <a:bodyPr/>
        <a:lstStyle/>
        <a:p>
          <a:pPr>
            <a:defRPr sz="1400">
              <a:latin typeface="Arial Narrow" pitchFamily="34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тыс. рублей</a:t>
            </a:r>
          </a:p>
        </c:rich>
      </c:tx>
      <c:layout>
        <c:manualLayout>
          <c:xMode val="edge"/>
          <c:yMode val="edge"/>
          <c:x val="0.84628670120898097"/>
          <c:y val="2.9569892473118295E-2"/>
        </c:manualLayout>
      </c:layout>
    </c:title>
    <c:view3D>
      <c:rotX val="35"/>
      <c:rotY val="10"/>
      <c:perspective val="0"/>
    </c:view3D>
    <c:plotArea>
      <c:layout>
        <c:manualLayout>
          <c:layoutTarget val="inner"/>
          <c:xMode val="edge"/>
          <c:yMode val="edge"/>
          <c:x val="0.18486014215055649"/>
          <c:y val="0.20994644976954882"/>
          <c:w val="0.59750637187735733"/>
          <c:h val="0.64123566816249733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219200"/>
              <a:bevelB w="1143000" h="1219200"/>
            </a:sp3d>
          </c:spPr>
          <c:explosion val="34"/>
          <c:dLbls>
            <c:dLbl>
              <c:idx val="0"/>
              <c:layout>
                <c:manualLayout>
                  <c:x val="4.579550302586273E-2"/>
                  <c:y val="-8.0737958797113971E-2"/>
                </c:manualLayout>
              </c:layout>
              <c:dLblPos val="bestFit"/>
              <c:showVal val="1"/>
              <c:showCatName val="1"/>
              <c:showPercent val="1"/>
            </c:dLbl>
            <c:dLbl>
              <c:idx val="1"/>
              <c:layout>
                <c:manualLayout>
                  <c:x val="8.6454388815485061E-2"/>
                  <c:y val="2.4411960904526415E-3"/>
                </c:manualLayout>
              </c:layout>
              <c:dLblPos val="bestFit"/>
              <c:showVal val="1"/>
              <c:showCatName val="1"/>
              <c:showPercent val="1"/>
            </c:dLbl>
            <c:dLbl>
              <c:idx val="2"/>
              <c:layout>
                <c:manualLayout>
                  <c:x val="-0.10124347808970992"/>
                  <c:y val="-2.3628993136630187E-2"/>
                </c:manualLayout>
              </c:layout>
              <c:dLblPos val="bestFit"/>
              <c:showVal val="1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400">
                    <a:latin typeface="Arial Narrow" pitchFamily="34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</c:dLbls>
          <c:cat>
            <c:strRef>
              <c:f>Sheet1!$B$1:$D$1</c:f>
              <c:strCache>
                <c:ptCount val="3"/>
                <c:pt idx="0">
                  <c:v>федеральный бюджет</c:v>
                </c:pt>
                <c:pt idx="1">
                  <c:v>областной бюджет</c:v>
                </c:pt>
                <c:pt idx="2">
                  <c:v>местный бюджет</c:v>
                </c:pt>
              </c:strCache>
            </c:strRef>
          </c:cat>
          <c:val>
            <c:numRef>
              <c:f>Sheet1!$B$2:$D$2</c:f>
              <c:numCache>
                <c:formatCode>#,##0.00</c:formatCode>
                <c:ptCount val="3"/>
                <c:pt idx="0">
                  <c:v>9436.7000000000007</c:v>
                </c:pt>
                <c:pt idx="1">
                  <c:v>367936.6</c:v>
                </c:pt>
                <c:pt idx="2">
                  <c:v>101295</c:v>
                </c:pt>
              </c:numCache>
            </c:numRef>
          </c:val>
        </c:ser>
        <c:dLbls>
          <c:showVal val="1"/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dLbls>
            <c:dLbl>
              <c:idx val="0"/>
              <c:layout>
                <c:manualLayout>
                  <c:x val="7.3099415204678402E-3"/>
                  <c:y val="-2.5254299527923602E-2"/>
                </c:manualLayout>
              </c:layout>
              <c:showVal val="1"/>
            </c:dLbl>
            <c:dLbl>
              <c:idx val="1"/>
              <c:layout>
                <c:manualLayout>
                  <c:x val="1.4619883040935683E-3"/>
                  <c:y val="-4.2090499213205991E-2"/>
                </c:manualLayout>
              </c:layout>
              <c:showVal val="1"/>
            </c:dLbl>
            <c:dLbl>
              <c:idx val="2"/>
              <c:layout>
                <c:manualLayout>
                  <c:x val="2.4853801169590642E-2"/>
                  <c:y val="-7.295686530289030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консолидированный бюджет</c:v>
                </c:pt>
                <c:pt idx="1">
                  <c:v>бюджет района</c:v>
                </c:pt>
                <c:pt idx="2">
                  <c:v>бюджет поселений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482691.7</c:v>
                </c:pt>
                <c:pt idx="1">
                  <c:v>459451</c:v>
                </c:pt>
                <c:pt idx="2">
                  <c:v>87591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dLbls>
            <c:dLbl>
              <c:idx val="0"/>
              <c:layout>
                <c:manualLayout>
                  <c:x val="3.8011695906432746E-2"/>
                  <c:y val="-3.0866366089684395E-2"/>
                </c:manualLayout>
              </c:layout>
              <c:showVal val="1"/>
            </c:dLbl>
            <c:dLbl>
              <c:idx val="1"/>
              <c:layout>
                <c:manualLayout>
                  <c:x val="4.0935672514619881E-2"/>
                  <c:y val="-4.7702565774966739E-2"/>
                </c:manualLayout>
              </c:layout>
              <c:showVal val="1"/>
            </c:dLbl>
            <c:dLbl>
              <c:idx val="2"/>
              <c:layout>
                <c:manualLayout>
                  <c:x val="3.947368421052621E-2"/>
                  <c:y val="-5.612066561760788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консолидированный бюджет</c:v>
                </c:pt>
                <c:pt idx="1">
                  <c:v>бюджет района</c:v>
                </c:pt>
                <c:pt idx="2">
                  <c:v>бюджет поселений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478668.3</c:v>
                </c:pt>
                <c:pt idx="1">
                  <c:v>454397.4</c:v>
                </c:pt>
                <c:pt idx="2">
                  <c:v>87328</c:v>
                </c:pt>
              </c:numCache>
            </c:numRef>
          </c:val>
        </c:ser>
        <c:shape val="box"/>
        <c:axId val="87849984"/>
        <c:axId val="87859968"/>
        <c:axId val="0"/>
      </c:bar3DChart>
      <c:catAx>
        <c:axId val="8784998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Arial Narrow" pitchFamily="34" charset="0"/>
              </a:defRPr>
            </a:pPr>
            <a:endParaRPr lang="ru-RU"/>
          </a:p>
        </c:txPr>
        <c:crossAx val="87859968"/>
        <c:crosses val="autoZero"/>
        <c:auto val="1"/>
        <c:lblAlgn val="ctr"/>
        <c:lblOffset val="100"/>
      </c:catAx>
      <c:valAx>
        <c:axId val="878599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>
                <a:latin typeface="Arial Narrow" pitchFamily="34" charset="0"/>
              </a:defRPr>
            </a:pPr>
            <a:endParaRPr lang="ru-RU"/>
          </a:p>
        </c:txPr>
        <c:crossAx val="878499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866302896348524"/>
          <c:y val="0.22725113467589877"/>
          <c:w val="8.4666045033844575E-2"/>
          <c:h val="0.14693053101197057"/>
        </c:manualLayout>
      </c:layout>
      <c:txPr>
        <a:bodyPr/>
        <a:lstStyle/>
        <a:p>
          <a:pPr>
            <a:defRPr>
              <a:latin typeface="Arial Narrow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тыс.рублей</a:t>
            </a:r>
          </a:p>
        </c:rich>
      </c:tx>
      <c:layout>
        <c:manualLayout>
          <c:xMode val="edge"/>
          <c:yMode val="edge"/>
          <c:x val="0.82101167315175094"/>
          <c:y val="2.0467836257309965E-2"/>
        </c:manualLayout>
      </c:layout>
    </c:title>
    <c:view3D>
      <c:hPercent val="68"/>
      <c:rotY val="30"/>
      <c:depthPercent val="100"/>
      <c:rAngAx val="1"/>
    </c:view3D>
    <c:plotArea>
      <c:layout>
        <c:manualLayout>
          <c:layoutTarget val="inner"/>
          <c:xMode val="edge"/>
          <c:yMode val="edge"/>
          <c:x val="2.5291828793774365E-2"/>
          <c:y val="0.12865497076023388"/>
          <c:w val="0.80933852140077822"/>
          <c:h val="0.7251461988304093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2014 год </c:v>
                </c:pt>
              </c:strCache>
            </c:strRef>
          </c:tx>
          <c:dLbls>
            <c:dLbl>
              <c:idx val="0"/>
              <c:layout>
                <c:manualLayout>
                  <c:x val="-2.396850823716519E-2"/>
                  <c:y val="-4.7683192779372365E-2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-4.1699333101679267E-2"/>
                  <c:y val="-3.347708491241988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-1.0475433003471698E-2"/>
                  <c:y val="-5.0618088326015422E-2"/>
                </c:manualLayout>
              </c:layout>
              <c:showLegendKey val="1"/>
              <c:showVal val="1"/>
            </c:dLbl>
            <c:numFmt formatCode="#,##0.0" sourceLinked="0"/>
            <c:txPr>
              <a:bodyPr/>
              <a:lstStyle/>
              <a:p>
                <a:pPr>
                  <a:defRPr>
                    <a:latin typeface="Arial Narrow" pitchFamily="34" charset="0"/>
                  </a:defRPr>
                </a:pPr>
                <a:endParaRPr lang="ru-RU"/>
              </a:p>
            </c:txPr>
            <c:showLegendKey val="1"/>
            <c:showVal val="1"/>
          </c:dLbls>
          <c:cat>
            <c:strRef>
              <c:f>Sheet1!$B$1:$D$1</c:f>
              <c:strCache>
                <c:ptCount val="3"/>
                <c:pt idx="0">
                  <c:v>федеральный бюджет</c:v>
                </c:pt>
                <c:pt idx="1">
                  <c:v>областной бюджет</c:v>
                </c:pt>
                <c:pt idx="2">
                  <c:v>местный бюджет</c:v>
                </c:pt>
              </c:strCache>
            </c:strRef>
          </c:cat>
          <c:val>
            <c:numRef>
              <c:f>Sheet1!$B$2:$D$2</c:f>
              <c:numCache>
                <c:formatCode>#,##0.00</c:formatCode>
                <c:ptCount val="3"/>
                <c:pt idx="0">
                  <c:v>10889.03</c:v>
                </c:pt>
                <c:pt idx="1">
                  <c:v>319122.37</c:v>
                </c:pt>
                <c:pt idx="2">
                  <c:v>100040.05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2015 год  </c:v>
                </c:pt>
              </c:strCache>
            </c:strRef>
          </c:tx>
          <c:dLbls>
            <c:dLbl>
              <c:idx val="0"/>
              <c:layout>
                <c:manualLayout>
                  <c:x val="4.835997568454041E-2"/>
                  <c:y val="-4.4216534014299397E-2"/>
                </c:manualLayout>
              </c:layout>
              <c:showLegendKey val="1"/>
              <c:showVal val="1"/>
            </c:dLbl>
            <c:dLbl>
              <c:idx val="1"/>
              <c:layout>
                <c:manualLayout>
                  <c:x val="8.8678197173751014E-2"/>
                  <c:y val="-3.2379964795172536E-2"/>
                </c:manualLayout>
              </c:layout>
              <c:showLegendKey val="1"/>
              <c:showVal val="1"/>
            </c:dLbl>
            <c:dLbl>
              <c:idx val="2"/>
              <c:layout>
                <c:manualLayout>
                  <c:x val="7.3209490268067279E-2"/>
                  <c:y val="-5.1484309776522359E-2"/>
                </c:manualLayout>
              </c:layout>
              <c:showLegendKey val="1"/>
              <c:showVal val="1"/>
            </c:dLbl>
            <c:numFmt formatCode="#,##0.0" sourceLinked="0"/>
            <c:txPr>
              <a:bodyPr/>
              <a:lstStyle/>
              <a:p>
                <a:pPr>
                  <a:defRPr>
                    <a:latin typeface="Arial Narrow" pitchFamily="34" charset="0"/>
                  </a:defRPr>
                </a:pPr>
                <a:endParaRPr lang="ru-RU"/>
              </a:p>
            </c:txPr>
            <c:showLegendKey val="1"/>
            <c:showVal val="1"/>
          </c:dLbls>
          <c:cat>
            <c:strRef>
              <c:f>Sheet1!$B$1:$D$1</c:f>
              <c:strCache>
                <c:ptCount val="3"/>
                <c:pt idx="0">
                  <c:v>федеральный бюджет</c:v>
                </c:pt>
                <c:pt idx="1">
                  <c:v>областной бюджет</c:v>
                </c:pt>
                <c:pt idx="2">
                  <c:v>местный бюджет</c:v>
                </c:pt>
              </c:strCache>
            </c:strRef>
          </c:cat>
          <c:val>
            <c:numRef>
              <c:f>Sheet1!$B$3:$D$3</c:f>
              <c:numCache>
                <c:formatCode>#,##0.00</c:formatCode>
                <c:ptCount val="3"/>
                <c:pt idx="0">
                  <c:v>9436.76</c:v>
                </c:pt>
                <c:pt idx="1">
                  <c:v>367936.6</c:v>
                </c:pt>
                <c:pt idx="2">
                  <c:v>101295</c:v>
                </c:pt>
              </c:numCache>
            </c:numRef>
          </c:val>
        </c:ser>
        <c:shape val="box"/>
        <c:axId val="87935616"/>
        <c:axId val="88027520"/>
        <c:axId val="0"/>
      </c:bar3DChart>
      <c:catAx>
        <c:axId val="87935616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 sz="1400" baseline="0">
                <a:latin typeface="Arial Narrow" pitchFamily="34" charset="0"/>
              </a:defRPr>
            </a:pPr>
            <a:endParaRPr lang="ru-RU"/>
          </a:p>
        </c:txPr>
        <c:crossAx val="88027520"/>
        <c:crosses val="autoZero"/>
        <c:auto val="1"/>
        <c:lblAlgn val="ctr"/>
        <c:lblOffset val="100"/>
        <c:tickLblSkip val="1"/>
        <c:tickMarkSkip val="1"/>
      </c:catAx>
      <c:valAx>
        <c:axId val="88027520"/>
        <c:scaling>
          <c:orientation val="minMax"/>
        </c:scaling>
        <c:axPos val="l"/>
        <c:majorGridlines/>
        <c:numFmt formatCode="#,##0.00" sourceLinked="1"/>
        <c:tickLblPos val="none"/>
        <c:crossAx val="87935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649486214829203"/>
          <c:y val="0.20920737021002539"/>
          <c:w val="0.13618677042801536"/>
          <c:h val="0.30798904491426815"/>
        </c:manualLayout>
      </c:layout>
      <c:txPr>
        <a:bodyPr/>
        <a:lstStyle/>
        <a:p>
          <a:pPr>
            <a:defRPr>
              <a:latin typeface="Arial Narrow" pitchFamily="34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48"/>
      <c:depthPercent val="100"/>
      <c:rAngAx val="1"/>
    </c:view3D>
    <c:plotArea>
      <c:layout>
        <c:manualLayout>
          <c:layoutTarget val="inner"/>
          <c:xMode val="edge"/>
          <c:yMode val="edge"/>
          <c:x val="8.2408874801901566E-2"/>
          <c:y val="3.5714285714285712E-2"/>
          <c:w val="0.78763866877971478"/>
          <c:h val="0.8428571428571428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План</c:v>
                </c:pt>
              </c:strCache>
            </c:strRef>
          </c:tx>
          <c:dLbls>
            <c:dLbl>
              <c:idx val="0"/>
              <c:layout>
                <c:manualLayout>
                  <c:x val="4.7549512937976402E-3"/>
                  <c:y val="-3.5390128503037598E-2"/>
                </c:manualLayout>
              </c:layout>
              <c:showVal val="1"/>
            </c:dLbl>
            <c:dLbl>
              <c:idx val="1"/>
              <c:layout>
                <c:manualLayout>
                  <c:x val="1.2350054003397871E-2"/>
                  <c:y val="-5.6347515974045304E-2"/>
                </c:manualLayout>
              </c:layout>
              <c:showVal val="1"/>
            </c:dLbl>
            <c:dLbl>
              <c:idx val="2"/>
              <c:layout>
                <c:manualLayout>
                  <c:x val="-1.5202607290925329E-2"/>
                  <c:y val="-3.1295776649789962E-2"/>
                </c:manualLayout>
              </c:layout>
              <c:showVal val="1"/>
            </c:dLbl>
            <c:dLbl>
              <c:idx val="3"/>
              <c:layout>
                <c:manualLayout>
                  <c:x val="0.18752784262137934"/>
                  <c:y val="-0.1011065000958335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Sheet1!$B$1:$E$1</c:f>
              <c:strCache>
                <c:ptCount val="3"/>
                <c:pt idx="0">
                  <c:v>Всего, в т.ч.:</c:v>
                </c:pt>
                <c:pt idx="1">
                  <c:v>налоговые</c:v>
                </c:pt>
                <c:pt idx="2">
                  <c:v>неналоговые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104716.1</c:v>
                </c:pt>
                <c:pt idx="1">
                  <c:v>95015</c:v>
                </c:pt>
                <c:pt idx="2">
                  <c:v>9701.1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Факт</c:v>
                </c:pt>
              </c:strCache>
            </c:strRef>
          </c:tx>
          <c:dLbls>
            <c:dLbl>
              <c:idx val="0"/>
              <c:layout>
                <c:manualLayout>
                  <c:x val="3.7635014634208652E-2"/>
                  <c:y val="-2.3867495644421088E-2"/>
                </c:manualLayout>
              </c:layout>
              <c:showVal val="1"/>
            </c:dLbl>
            <c:dLbl>
              <c:idx val="1"/>
              <c:layout>
                <c:manualLayout>
                  <c:x val="4.4017680894192245E-2"/>
                  <c:y val="-5.5025875046032388E-2"/>
                </c:manualLayout>
              </c:layout>
              <c:showVal val="1"/>
            </c:dLbl>
            <c:dLbl>
              <c:idx val="2"/>
              <c:layout>
                <c:manualLayout>
                  <c:x val="1.5940473025520284E-2"/>
                  <c:y val="-1.0923965728831401E-2"/>
                </c:manualLayout>
              </c:layout>
              <c:showVal val="1"/>
            </c:dLbl>
            <c:dLbl>
              <c:idx val="3"/>
              <c:layout>
                <c:manualLayout>
                  <c:x val="0.22038254255690271"/>
                  <c:y val="-0.1011065000958335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Sheet1!$B$1:$E$1</c:f>
              <c:strCache>
                <c:ptCount val="3"/>
                <c:pt idx="0">
                  <c:v>Всего, в т.ч.:</c:v>
                </c:pt>
                <c:pt idx="1">
                  <c:v>налоговые</c:v>
                </c:pt>
                <c:pt idx="2">
                  <c:v>неналоговые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101248.5</c:v>
                </c:pt>
                <c:pt idx="1">
                  <c:v>92228.5</c:v>
                </c:pt>
                <c:pt idx="2" formatCode="0.0">
                  <c:v>9020</c:v>
                </c:pt>
              </c:numCache>
            </c:numRef>
          </c:val>
        </c:ser>
        <c:dLbls>
          <c:showVal val="1"/>
        </c:dLbls>
        <c:gapDepth val="0"/>
        <c:shape val="box"/>
        <c:axId val="88070784"/>
        <c:axId val="88093056"/>
        <c:axId val="0"/>
      </c:bar3DChart>
      <c:catAx>
        <c:axId val="88070784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88093056"/>
        <c:crosses val="autoZero"/>
        <c:auto val="1"/>
        <c:lblAlgn val="ctr"/>
        <c:lblOffset val="100"/>
        <c:tickLblSkip val="1"/>
        <c:tickMarkSkip val="1"/>
      </c:catAx>
      <c:valAx>
        <c:axId val="88093056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8070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748019017432578"/>
          <c:y val="0.41428571428571431"/>
          <c:w val="0.10618066561014261"/>
          <c:h val="0.1750000000000000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19"/>
      <c:hPercent val="55"/>
      <c:rotY val="5"/>
      <c:depthPercent val="100"/>
      <c:rAngAx val="1"/>
    </c:view3D>
    <c:plotArea>
      <c:layout>
        <c:manualLayout>
          <c:layoutTarget val="inner"/>
          <c:xMode val="edge"/>
          <c:yMode val="edge"/>
          <c:x val="1.670300463403452E-2"/>
          <c:y val="0"/>
          <c:w val="0.98287484502686928"/>
          <c:h val="0.624559376344141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факт 2014г.</c:v>
                </c:pt>
              </c:strCache>
            </c:strRef>
          </c:tx>
          <c:dLbls>
            <c:dLbl>
              <c:idx val="0"/>
              <c:layout>
                <c:manualLayout>
                  <c:x val="-1.1788784297374972E-2"/>
                  <c:y val="-1.0896430576235797E-2"/>
                </c:manualLayout>
              </c:layout>
              <c:showVal val="1"/>
            </c:dLbl>
            <c:dLbl>
              <c:idx val="1"/>
              <c:layout>
                <c:manualLayout>
                  <c:x val="-7.9951655327317878E-3"/>
                  <c:y val="-2.7864853237275986E-2"/>
                </c:manualLayout>
              </c:layout>
              <c:showVal val="1"/>
            </c:dLbl>
            <c:dLbl>
              <c:idx val="2"/>
              <c:layout>
                <c:manualLayout>
                  <c:x val="-8.0562194512971003E-3"/>
                  <c:y val="-7.2836108636707723E-3"/>
                </c:manualLayout>
              </c:layout>
              <c:showVal val="1"/>
            </c:dLbl>
            <c:dLbl>
              <c:idx val="3"/>
              <c:layout>
                <c:manualLayout>
                  <c:x val="-6.48595199955269E-3"/>
                  <c:y val="-1.7207433608371108E-2"/>
                </c:manualLayout>
              </c:layout>
              <c:showVal val="1"/>
            </c:dLbl>
            <c:dLbl>
              <c:idx val="4"/>
              <c:layout>
                <c:manualLayout>
                  <c:x val="1.6094324151707251E-3"/>
                  <c:y val="-2.5156689228875283E-2"/>
                </c:manualLayout>
              </c:layout>
              <c:showVal val="1"/>
            </c:dLbl>
            <c:dLbl>
              <c:idx val="5"/>
              <c:layout>
                <c:manualLayout>
                  <c:x val="9.5618003575583259E-4"/>
                  <c:y val="-1.642422045510206E-2"/>
                </c:manualLayout>
              </c:layout>
              <c:showVal val="1"/>
            </c:dLbl>
            <c:dLbl>
              <c:idx val="6"/>
              <c:layout>
                <c:manualLayout>
                  <c:xMode val="edge"/>
                  <c:yMode val="edge"/>
                  <c:x val="0.52854812398042417"/>
                  <c:y val="0.21428571428571427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Sheet1!$B$1:$H$1</c:f>
              <c:strCache>
                <c:ptCount val="6"/>
                <c:pt idx="0">
                  <c:v>НДФЛ</c:v>
                </c:pt>
                <c:pt idx="1">
                  <c:v>ЕНВД, ЕСХН</c:v>
                </c:pt>
                <c:pt idx="2">
                  <c:v>доходы от аренды имущества</c:v>
                </c:pt>
                <c:pt idx="3">
                  <c:v>доходы от аренды земли</c:v>
                </c:pt>
                <c:pt idx="4">
                  <c:v>продажа имущества и  земли</c:v>
                </c:pt>
                <c:pt idx="5">
                  <c:v>Итого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6"/>
                <c:pt idx="0">
                  <c:v>49985</c:v>
                </c:pt>
                <c:pt idx="1">
                  <c:v>9665</c:v>
                </c:pt>
                <c:pt idx="2">
                  <c:v>1899</c:v>
                </c:pt>
                <c:pt idx="3">
                  <c:v>1747</c:v>
                </c:pt>
                <c:pt idx="4">
                  <c:v>1442</c:v>
                </c:pt>
                <c:pt idx="5">
                  <c:v>70505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факт 2015г.</c:v>
                </c:pt>
              </c:strCache>
            </c:strRef>
          </c:tx>
          <c:dLbls>
            <c:dLbl>
              <c:idx val="0"/>
              <c:layout>
                <c:manualLayout>
                  <c:x val="1.0333133180098559E-2"/>
                  <c:y val="-1.667078464901946E-4"/>
                </c:manualLayout>
              </c:layout>
              <c:showVal val="1"/>
            </c:dLbl>
            <c:dLbl>
              <c:idx val="1"/>
              <c:layout>
                <c:manualLayout>
                  <c:x val="1.7389394685361621E-2"/>
                  <c:y val="-1.6879642212353465E-2"/>
                </c:manualLayout>
              </c:layout>
              <c:showVal val="1"/>
            </c:dLbl>
            <c:dLbl>
              <c:idx val="2"/>
              <c:layout>
                <c:manualLayout>
                  <c:x val="1.2434376655866341E-2"/>
                  <c:y val="-2.941837833854427E-3"/>
                </c:manualLayout>
              </c:layout>
              <c:showVal val="1"/>
            </c:dLbl>
            <c:dLbl>
              <c:idx val="3"/>
              <c:layout>
                <c:manualLayout>
                  <c:x val="2.2161250959160831E-2"/>
                  <c:y val="-5.1946786998445904E-2"/>
                </c:manualLayout>
              </c:layout>
              <c:showVal val="1"/>
            </c:dLbl>
            <c:dLbl>
              <c:idx val="4"/>
              <c:layout>
                <c:manualLayout>
                  <c:x val="1.6166941501944022E-2"/>
                  <c:y val="-1.9495151617608439E-2"/>
                </c:manualLayout>
              </c:layout>
              <c:showVal val="1"/>
            </c:dLbl>
            <c:dLbl>
              <c:idx val="5"/>
              <c:layout>
                <c:manualLayout>
                  <c:x val="3.2866025735088879E-2"/>
                  <c:y val="-2.3930635838150287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Sheet1!$B$1:$H$1</c:f>
              <c:strCache>
                <c:ptCount val="6"/>
                <c:pt idx="0">
                  <c:v>НДФЛ</c:v>
                </c:pt>
                <c:pt idx="1">
                  <c:v>ЕНВД, ЕСХН</c:v>
                </c:pt>
                <c:pt idx="2">
                  <c:v>доходы от аренды имущества</c:v>
                </c:pt>
                <c:pt idx="3">
                  <c:v>доходы от аренды земли</c:v>
                </c:pt>
                <c:pt idx="4">
                  <c:v>продажа имущества и  земли</c:v>
                </c:pt>
                <c:pt idx="5">
                  <c:v>Итого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6"/>
                <c:pt idx="0">
                  <c:v>49351</c:v>
                </c:pt>
                <c:pt idx="1">
                  <c:v>9070</c:v>
                </c:pt>
                <c:pt idx="2">
                  <c:v>1653</c:v>
                </c:pt>
                <c:pt idx="3">
                  <c:v>2805</c:v>
                </c:pt>
                <c:pt idx="4">
                  <c:v>943</c:v>
                </c:pt>
                <c:pt idx="5">
                  <c:v>68904</c:v>
                </c:pt>
              </c:numCache>
            </c:numRef>
          </c:val>
        </c:ser>
        <c:dLbls>
          <c:showVal val="1"/>
        </c:dLbls>
        <c:gapDepth val="0"/>
        <c:shape val="box"/>
        <c:axId val="88459520"/>
        <c:axId val="88629248"/>
        <c:axId val="0"/>
      </c:bar3DChart>
      <c:catAx>
        <c:axId val="88459520"/>
        <c:scaling>
          <c:orientation val="minMax"/>
        </c:scaling>
        <c:axPos val="b"/>
        <c:numFmt formatCode="General" sourceLinked="1"/>
        <c:tickLblPos val="low"/>
        <c:txPr>
          <a:bodyPr rot="-5400000" vert="horz"/>
          <a:lstStyle/>
          <a:p>
            <a:pPr>
              <a:defRPr>
                <a:latin typeface="Arial Narrow" pitchFamily="34" charset="0"/>
              </a:defRPr>
            </a:pPr>
            <a:endParaRPr lang="ru-RU"/>
          </a:p>
        </c:txPr>
        <c:crossAx val="88629248"/>
        <c:crosses val="autoZero"/>
        <c:auto val="1"/>
        <c:lblAlgn val="ctr"/>
        <c:lblOffset val="100"/>
        <c:tickLblSkip val="1"/>
        <c:tickMarkSkip val="1"/>
      </c:catAx>
      <c:valAx>
        <c:axId val="8862924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8459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849918433931481"/>
          <c:y val="0.2767857142857143"/>
          <c:w val="0.15171288743882577"/>
          <c:h val="0.19047619047619083"/>
        </c:manualLayout>
      </c:layout>
      <c:txPr>
        <a:bodyPr/>
        <a:lstStyle/>
        <a:p>
          <a:pPr>
            <a:defRPr sz="1600" b="1">
              <a:latin typeface="Arial Narrow" pitchFamily="34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view3D>
      <c:rotX val="60"/>
      <c:perspective val="0"/>
    </c:view3D>
    <c:plotArea>
      <c:layout>
        <c:manualLayout>
          <c:layoutTarget val="inner"/>
          <c:xMode val="edge"/>
          <c:yMode val="edge"/>
          <c:x val="2.7716217565476108E-2"/>
          <c:y val="0.28849443903281141"/>
          <c:w val="0.94843298160370959"/>
          <c:h val="0.5811613419697773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dkEdge">
              <a:bevelT w="1143000" h="1143000"/>
              <a:bevelB w="1143000" h="1143000"/>
            </a:sp3d>
          </c:spPr>
          <c:explosion val="14"/>
          <c:dLbls>
            <c:dLbl>
              <c:idx val="0"/>
              <c:layout>
                <c:manualLayout>
                  <c:x val="-0.18996904797947231"/>
                  <c:y val="-0.15052238104339064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4.1238804265447529E-2"/>
                  <c:y val="-0.21603347985844834"/>
                </c:manualLayout>
              </c:layout>
              <c:tx>
                <c:rich>
                  <a:bodyPr/>
                  <a:lstStyle/>
                  <a:p>
                    <a:pPr>
                      <a:defRPr sz="1000" baseline="0">
                        <a:latin typeface="Arial Narrow" pitchFamily="34" charset="0"/>
                      </a:defRPr>
                    </a:pPr>
                    <a:r>
                      <a:rPr lang="ru-RU" sz="1000" baseline="0">
                        <a:latin typeface="Arial Narrow" pitchFamily="34" charset="0"/>
                      </a:rPr>
                      <a:t>0200 Национальная  оборона
&lt;1%</a:t>
                    </a:r>
                  </a:p>
                </c:rich>
              </c:tx>
              <c:spPr/>
              <c:dLblPos val="bestFit"/>
            </c:dLbl>
            <c:dLbl>
              <c:idx val="2"/>
              <c:layout>
                <c:manualLayout>
                  <c:x val="0.18793708610994356"/>
                  <c:y val="-0.17380006874144591"/>
                </c:manualLayout>
              </c:layout>
              <c:tx>
                <c:rich>
                  <a:bodyPr/>
                  <a:lstStyle/>
                  <a:p>
                    <a:pPr>
                      <a:defRPr sz="1000" baseline="0">
                        <a:latin typeface="Arial Narrow" pitchFamily="34" charset="0"/>
                      </a:defRPr>
                    </a:pPr>
                    <a:r>
                      <a:rPr lang="ru-RU" sz="1000" baseline="0">
                        <a:latin typeface="Arial Narrow" pitchFamily="34" charset="0"/>
                      </a:rPr>
                      <a:t>0300 национальная безопасность и правоохранительная деятельность
&lt;1%</a:t>
                    </a:r>
                  </a:p>
                </c:rich>
              </c:tx>
              <c:spPr/>
              <c:dLblPos val="bestFit"/>
            </c:dLbl>
            <c:dLbl>
              <c:idx val="3"/>
              <c:layout>
                <c:manualLayout>
                  <c:x val="7.464743857350653E-2"/>
                  <c:y val="-3.820236495234338E-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9.4196556345824606E-2"/>
                  <c:y val="0.19825609281798051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 val="8.3981166913151925E-2"/>
                  <c:y val="-8.5387232991644398E-4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 val="-0.11364542598823574"/>
                  <c:y val="0.11741605548784129"/>
                </c:manualLayout>
              </c:layout>
              <c:dLblPos val="bestFit"/>
              <c:showCatName val="1"/>
              <c:showPercent val="1"/>
            </c:dLbl>
            <c:dLbl>
              <c:idx val="7"/>
              <c:layout>
                <c:manualLayout>
                  <c:x val="-0.11465220571467098"/>
                  <c:y val="4.4908308475974365E-2"/>
                </c:manualLayout>
              </c:layout>
              <c:dLblPos val="bestFit"/>
              <c:showCatName val="1"/>
              <c:showPercent val="1"/>
            </c:dLbl>
            <c:dLbl>
              <c:idx val="8"/>
              <c:layout>
                <c:manualLayout>
                  <c:x val="-0.13859624898445444"/>
                  <c:y val="-1.3636546911737405E-2"/>
                </c:manualLayout>
              </c:layout>
              <c:dLblPos val="bestFit"/>
              <c:showCatName val="1"/>
              <c:showPercent val="1"/>
            </c:dLbl>
            <c:dLbl>
              <c:idx val="9"/>
              <c:layout>
                <c:manualLayout>
                  <c:x val="-0.19745766374372564"/>
                  <c:y val="-4.6584132674875753E-2"/>
                </c:manualLayout>
              </c:layout>
              <c:dLblPos val="bestFit"/>
              <c:showCatName val="1"/>
              <c:showPercent val="1"/>
            </c:dLbl>
            <c:dLbl>
              <c:idx val="10"/>
              <c:layout>
                <c:manualLayout>
                  <c:x val="-0.16510597592268247"/>
                  <c:y val="-0.13339212062736591"/>
                </c:manualLayout>
              </c:layout>
              <c:tx>
                <c:rich>
                  <a:bodyPr/>
                  <a:lstStyle/>
                  <a:p>
                    <a:pPr>
                      <a:defRPr sz="1000" baseline="0">
                        <a:latin typeface="Arial Narrow" pitchFamily="34" charset="0"/>
                      </a:defRPr>
                    </a:pPr>
                    <a:r>
                      <a:rPr lang="ru-RU" sz="1000" baseline="0">
                        <a:latin typeface="Arial Narrow" pitchFamily="34" charset="0"/>
                      </a:rPr>
                      <a:t>1400 Межбюджетные трансферты
6%</a:t>
                    </a:r>
                  </a:p>
                </c:rich>
              </c:tx>
              <c:spPr/>
              <c:dLblPos val="bestFit"/>
            </c:dLbl>
            <c:dLbl>
              <c:idx val="11"/>
              <c:layout>
                <c:manualLayout>
                  <c:xMode val="edge"/>
                  <c:yMode val="edge"/>
                  <c:x val="0.26324503311258279"/>
                  <c:y val="0.19587628865979381"/>
                </c:manualLayout>
              </c:layout>
              <c:dLblPos val="bestFit"/>
              <c:showCatName val="1"/>
              <c:showPercent val="1"/>
            </c:dLbl>
            <c:dLbl>
              <c:idx val="12"/>
              <c:layout>
                <c:manualLayout>
                  <c:xMode val="edge"/>
                  <c:yMode val="edge"/>
                  <c:x val="0.34602649006622532"/>
                  <c:y val="0.14690721649484559"/>
                </c:manualLayout>
              </c:layout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000" baseline="0">
                    <a:latin typeface="Arial Narrow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Sheet1!$A$2:$A$12</c:f>
              <c:strCache>
                <c:ptCount val="11"/>
                <c:pt idx="0">
                  <c:v>0100 Общегосударственные вопросы</c:v>
                </c:pt>
                <c:pt idx="1">
                  <c:v>0200 Национальная  оборона</c:v>
                </c:pt>
                <c:pt idx="2">
                  <c:v>0300 национальная безопасность и правоохранительная деятельность</c:v>
                </c:pt>
                <c:pt idx="3">
                  <c:v>0400 Национальная экономика</c:v>
                </c:pt>
                <c:pt idx="4">
                  <c:v>0500 Жилищно-коммунальное хозяйство</c:v>
                </c:pt>
                <c:pt idx="5">
                  <c:v>0700 Образование</c:v>
                </c:pt>
                <c:pt idx="6">
                  <c:v>0800 Культура</c:v>
                </c:pt>
                <c:pt idx="7">
                  <c:v>0900 Здравоохранение и спорт</c:v>
                </c:pt>
                <c:pt idx="8">
                  <c:v>1000 Социальная политика</c:v>
                </c:pt>
                <c:pt idx="9">
                  <c:v>1100 ФК и спорт</c:v>
                </c:pt>
                <c:pt idx="10">
                  <c:v>1400 Межбюджетные трансферты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39689.300000000003</c:v>
                </c:pt>
                <c:pt idx="1">
                  <c:v>586.4</c:v>
                </c:pt>
                <c:pt idx="2">
                  <c:v>321.3</c:v>
                </c:pt>
                <c:pt idx="3">
                  <c:v>26901.5</c:v>
                </c:pt>
                <c:pt idx="4">
                  <c:v>5187.6000000000004</c:v>
                </c:pt>
                <c:pt idx="5">
                  <c:v>248510.6</c:v>
                </c:pt>
                <c:pt idx="6">
                  <c:v>25141.4</c:v>
                </c:pt>
                <c:pt idx="7">
                  <c:v>2200</c:v>
                </c:pt>
                <c:pt idx="8">
                  <c:v>46049.7</c:v>
                </c:pt>
                <c:pt idx="9">
                  <c:v>5771.5</c:v>
                </c:pt>
                <c:pt idx="10">
                  <c:v>27726.6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Структура исполнения расходов по разделу 
"Общегосударственные вопросы" 
за 2015  год </a:t>
            </a:r>
          </a:p>
        </c:rich>
      </c:tx>
      <c:layout>
        <c:manualLayout>
          <c:xMode val="edge"/>
          <c:yMode val="edge"/>
          <c:x val="0.22686076699434188"/>
          <c:y val="0"/>
        </c:manualLayout>
      </c:layout>
    </c:title>
    <c:view3D>
      <c:rotX val="60"/>
      <c:rotY val="240"/>
      <c:perspective val="0"/>
    </c:view3D>
    <c:plotArea>
      <c:layout>
        <c:manualLayout>
          <c:layoutTarget val="inner"/>
          <c:xMode val="edge"/>
          <c:yMode val="edge"/>
          <c:x val="9.0780158531966387E-2"/>
          <c:y val="0.26315789473684231"/>
          <c:w val="0.83129279531948919"/>
          <c:h val="0.553999209183039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структура исполнения за 2015г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143000" h="1143000"/>
              <a:bevelB w="1143000" h="1143000"/>
            </a:sp3d>
          </c:spPr>
          <c:explosion val="8"/>
          <c:dPt>
            <c:idx val="1"/>
            <c:explosion val="0"/>
          </c:dPt>
          <c:dLbls>
            <c:dLbl>
              <c:idx val="0"/>
              <c:layout>
                <c:manualLayout>
                  <c:x val="-8.9529682516812495E-2"/>
                  <c:y val="3.8504724653260665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0.22616890695728584"/>
                  <c:y val="8.8450391963991112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8.2977435404555766E-2"/>
                  <c:y val="9.4355685172188092E-2"/>
                </c:manualLayout>
              </c:layout>
              <c:tx>
                <c:rich>
                  <a:bodyPr/>
                  <a:lstStyle/>
                  <a:p>
                    <a:pPr>
                      <a:defRPr sz="1400" baseline="0">
                        <a:latin typeface="Arial Narrow" pitchFamily="34" charset="0"/>
                      </a:defRPr>
                    </a:pPr>
                    <a:r>
                      <a:rPr lang="ru-RU" sz="1400" baseline="0">
                        <a:latin typeface="Arial Narrow" pitchFamily="34" charset="0"/>
                      </a:rPr>
                      <a:t>обеспечение деятельности финансовых органов
15%</a:t>
                    </a:r>
                  </a:p>
                </c:rich>
              </c:tx>
              <c:spPr/>
              <c:dLblPos val="bestFit"/>
            </c:dLbl>
            <c:dLbl>
              <c:idx val="3"/>
              <c:layout>
                <c:manualLayout>
                  <c:x val="9.9884900092616816E-2"/>
                  <c:y val="0.24250743705590738"/>
                </c:manualLayout>
              </c:layout>
              <c:tx>
                <c:rich>
                  <a:bodyPr/>
                  <a:lstStyle/>
                  <a:p>
                    <a:pPr>
                      <a:defRPr sz="1400" baseline="0">
                        <a:latin typeface="Arial Narrow" pitchFamily="34" charset="0"/>
                      </a:defRPr>
                    </a:pPr>
                    <a:r>
                      <a:rPr lang="ru-RU" sz="1400" baseline="0">
                        <a:latin typeface="Arial Narrow" pitchFamily="34" charset="0"/>
                      </a:rPr>
                      <a:t>Другие общегосударственные расходы
12%</a:t>
                    </a:r>
                  </a:p>
                </c:rich>
              </c:tx>
              <c:spPr/>
              <c:dLblPos val="bestFit"/>
            </c:dLbl>
            <c:dLbl>
              <c:idx val="4"/>
              <c:layout>
                <c:manualLayout>
                  <c:x val="-1.8340270239832507E-2"/>
                  <c:y val="0.21768048345652277"/>
                </c:manualLayout>
              </c:layout>
              <c:dLblPos val="bestFit"/>
              <c:showCatName val="1"/>
              <c:showPercent val="1"/>
            </c:dLbl>
            <c:dLbl>
              <c:idx val="5"/>
              <c:layout>
                <c:manualLayout>
                  <c:xMode val="edge"/>
                  <c:yMode val="edge"/>
                  <c:x val="0.11601307189542484"/>
                  <c:y val="0.83656509695290859"/>
                </c:manualLayout>
              </c:layout>
              <c:dLblPos val="bestFit"/>
              <c:showCatName val="1"/>
              <c:showPercent val="1"/>
            </c:dLbl>
            <c:dLbl>
              <c:idx val="6"/>
              <c:layout>
                <c:manualLayout>
                  <c:xMode val="edge"/>
                  <c:yMode val="edge"/>
                  <c:x val="0.16830065359477125"/>
                  <c:y val="0.66204986149584644"/>
                </c:manualLayout>
              </c:layout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sz="1400" baseline="0">
                    <a:latin typeface="Arial Narrow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Sheet1!$A$2:$A$6</c:f>
              <c:strCache>
                <c:ptCount val="5"/>
                <c:pt idx="0">
                  <c:v>функционирование представительных органов МСУ</c:v>
                </c:pt>
                <c:pt idx="1">
                  <c:v>функционирование местных администраций</c:v>
                </c:pt>
                <c:pt idx="2">
                  <c:v>обеспечение деятельности финансовых органов</c:v>
                </c:pt>
                <c:pt idx="3">
                  <c:v>другие общегосударственные вопросы</c:v>
                </c:pt>
                <c:pt idx="4">
                  <c:v>обеспечение проведение выборов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504.6</c:v>
                </c:pt>
                <c:pt idx="1">
                  <c:v>26417.1</c:v>
                </c:pt>
                <c:pt idx="2">
                  <c:v>6051.4</c:v>
                </c:pt>
                <c:pt idx="3">
                  <c:v>4895.4000000000005</c:v>
                </c:pt>
                <c:pt idx="4">
                  <c:v>1820.8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5"/>
      <c:hPercent val="77"/>
      <c:rotY val="44"/>
      <c:depthPercent val="100"/>
      <c:rAngAx val="1"/>
    </c:view3D>
    <c:plotArea>
      <c:layout>
        <c:manualLayout>
          <c:layoutTarget val="inner"/>
          <c:xMode val="edge"/>
          <c:yMode val="edge"/>
          <c:x val="0.17735418162442387"/>
          <c:y val="0.15049486301844991"/>
          <c:w val="0.76243093922651961"/>
          <c:h val="0.61388286334056463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план</c:v>
                </c:pt>
              </c:strCache>
            </c:strRef>
          </c:tx>
          <c:dLbls>
            <c:dLbl>
              <c:idx val="0"/>
              <c:layout>
                <c:manualLayout>
                  <c:x val="-2.7241907261592302E-4"/>
                  <c:y val="-1.3527475492721827E-2"/>
                </c:manualLayout>
              </c:layout>
              <c:showVal val="1"/>
            </c:dLbl>
            <c:dLbl>
              <c:idx val="1"/>
              <c:layout>
                <c:manualLayout>
                  <c:x val="-1.0235673665791777E-2"/>
                  <c:y val="-9.1583982959124661E-4"/>
                </c:manualLayout>
              </c:layout>
              <c:showVal val="1"/>
            </c:dLbl>
            <c:dLbl>
              <c:idx val="2"/>
              <c:layout>
                <c:manualLayout>
                  <c:x val="-3.8593613298337709E-3"/>
                  <c:y val="-2.777541165138879E-2"/>
                </c:manualLayout>
              </c:layout>
              <c:showVal val="1"/>
            </c:dLbl>
            <c:dLbl>
              <c:idx val="3"/>
              <c:layout>
                <c:manualLayout>
                  <c:x val="7.2998687664042076E-3"/>
                  <c:y val="-1.838366034523739E-2"/>
                </c:manualLayout>
              </c:layout>
              <c:showVal val="1"/>
            </c:dLbl>
            <c:dLbl>
              <c:idx val="4"/>
              <c:layout>
                <c:manualLayout>
                  <c:x val="7.8173665791776027E-3"/>
                  <c:y val="-1.9947289322588293E-2"/>
                </c:manualLayout>
              </c:layout>
              <c:showVal val="1"/>
            </c:dLbl>
            <c:dLbl>
              <c:idx val="5"/>
              <c:layout>
                <c:manualLayout>
                  <c:x val="2.5230565568557416E-2"/>
                  <c:y val="-2.1940648482434395E-2"/>
                </c:manualLayout>
              </c:layout>
              <c:showVal val="1"/>
            </c:dLbl>
            <c:dLbl>
              <c:idx val="6"/>
              <c:layout>
                <c:manualLayout>
                  <c:x val="4.2625984251968514E-2"/>
                  <c:y val="-9.453551880018141E-3"/>
                </c:manualLayout>
              </c:layout>
              <c:showVal val="1"/>
            </c:dLbl>
            <c:dLbl>
              <c:idx val="7"/>
              <c:layout>
                <c:manualLayout>
                  <c:x val="8.3333333333333367E-3"/>
                  <c:y val="-2.080371125104020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развитие  туризма</c:v>
                </c:pt>
                <c:pt idx="1">
                  <c:v>поддержка СХ</c:v>
                </c:pt>
                <c:pt idx="2">
                  <c:v>поддержка ЛПХ</c:v>
                </c:pt>
                <c:pt idx="3">
                  <c:v>транспорт</c:v>
                </c:pt>
                <c:pt idx="4">
                  <c:v>дорожная деятельность</c:v>
                </c:pt>
                <c:pt idx="5">
                  <c:v>развитие предпринимательства</c:v>
                </c:pt>
                <c:pt idx="6">
                  <c:v>регистрации коллективных договоров</c:v>
                </c:pt>
                <c:pt idx="7">
                  <c:v>землеустройство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260.2</c:v>
                </c:pt>
                <c:pt idx="1">
                  <c:v>17551</c:v>
                </c:pt>
                <c:pt idx="2">
                  <c:v>826.8</c:v>
                </c:pt>
                <c:pt idx="3">
                  <c:v>418</c:v>
                </c:pt>
                <c:pt idx="4">
                  <c:v>2004.3</c:v>
                </c:pt>
                <c:pt idx="5">
                  <c:v>1785</c:v>
                </c:pt>
                <c:pt idx="6">
                  <c:v>76.8</c:v>
                </c:pt>
                <c:pt idx="7">
                  <c:v>659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факт</c:v>
                </c:pt>
              </c:strCache>
            </c:strRef>
          </c:tx>
          <c:dLbls>
            <c:dLbl>
              <c:idx val="0"/>
              <c:layout>
                <c:manualLayout>
                  <c:x val="1.491929133858268E-2"/>
                  <c:y val="-3.4506611023316244E-2"/>
                </c:manualLayout>
              </c:layout>
              <c:showVal val="1"/>
            </c:dLbl>
            <c:dLbl>
              <c:idx val="1"/>
              <c:layout>
                <c:manualLayout>
                  <c:x val="3.2127734033245793E-2"/>
                  <c:y val="-9.1583982959124661E-4"/>
                </c:manualLayout>
              </c:layout>
              <c:showVal val="1"/>
            </c:dLbl>
            <c:dLbl>
              <c:idx val="2"/>
              <c:layout>
                <c:manualLayout>
                  <c:x val="1.2659961150808538E-2"/>
                  <c:y val="-1.7477906962215364E-2"/>
                </c:manualLayout>
              </c:layout>
              <c:showVal val="1"/>
            </c:dLbl>
            <c:dLbl>
              <c:idx val="3"/>
              <c:layout>
                <c:manualLayout>
                  <c:x val="2.3366514387874779E-2"/>
                  <c:y val="-1.8885101957833314E-2"/>
                </c:manualLayout>
              </c:layout>
              <c:showVal val="1"/>
            </c:dLbl>
            <c:dLbl>
              <c:idx val="4"/>
              <c:layout>
                <c:manualLayout>
                  <c:x val="1.9717300962379704E-2"/>
                  <c:y val="-1.7236105592907263E-2"/>
                </c:manualLayout>
              </c:layout>
              <c:showVal val="1"/>
            </c:dLbl>
            <c:dLbl>
              <c:idx val="5"/>
              <c:layout>
                <c:manualLayout>
                  <c:x val="5.6966293195813193E-2"/>
                  <c:y val="-1.8001669185289365E-2"/>
                </c:manualLayout>
              </c:layout>
              <c:showVal val="1"/>
            </c:dLbl>
            <c:dLbl>
              <c:idx val="6"/>
              <c:layout>
                <c:manualLayout>
                  <c:x val="1.4248140857392918E-2"/>
                  <c:y val="-3.8879560063307644E-2"/>
                </c:manualLayout>
              </c:layout>
              <c:showVal val="1"/>
            </c:dLbl>
            <c:dLbl>
              <c:idx val="7"/>
              <c:layout>
                <c:manualLayout>
                  <c:x val="3.1944444444444442E-2"/>
                  <c:y val="-1.702121829630562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Arial Narrow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развитие  туризма</c:v>
                </c:pt>
                <c:pt idx="1">
                  <c:v>поддержка СХ</c:v>
                </c:pt>
                <c:pt idx="2">
                  <c:v>поддержка ЛПХ</c:v>
                </c:pt>
                <c:pt idx="3">
                  <c:v>транспорт</c:v>
                </c:pt>
                <c:pt idx="4">
                  <c:v>дорожная деятельность</c:v>
                </c:pt>
                <c:pt idx="5">
                  <c:v>развитие предпринимательства</c:v>
                </c:pt>
                <c:pt idx="6">
                  <c:v>регистрации коллективных договоров</c:v>
                </c:pt>
                <c:pt idx="7">
                  <c:v>землеустройство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212.3</c:v>
                </c:pt>
                <c:pt idx="1">
                  <c:v>17551</c:v>
                </c:pt>
                <c:pt idx="2">
                  <c:v>793</c:v>
                </c:pt>
                <c:pt idx="3">
                  <c:v>418</c:v>
                </c:pt>
                <c:pt idx="4">
                  <c:v>1423.4</c:v>
                </c:pt>
                <c:pt idx="5">
                  <c:v>1640</c:v>
                </c:pt>
                <c:pt idx="6">
                  <c:v>76.8</c:v>
                </c:pt>
                <c:pt idx="7">
                  <c:v>420.2</c:v>
                </c:pt>
              </c:numCache>
            </c:numRef>
          </c:val>
        </c:ser>
        <c:dLbls>
          <c:showVal val="1"/>
        </c:dLbls>
        <c:gapDepth val="0"/>
        <c:shape val="box"/>
        <c:axId val="93250304"/>
        <c:axId val="93251840"/>
        <c:axId val="0"/>
      </c:bar3DChart>
      <c:catAx>
        <c:axId val="93250304"/>
        <c:scaling>
          <c:orientation val="minMax"/>
        </c:scaling>
        <c:axPos val="b"/>
        <c:numFmt formatCode="General" sourceLinked="1"/>
        <c:tickLblPos val="low"/>
        <c:txPr>
          <a:bodyPr rot="-2700000" vert="horz"/>
          <a:lstStyle/>
          <a:p>
            <a:pPr>
              <a:defRPr sz="1000" baseline="0">
                <a:latin typeface="Arial Narrow" pitchFamily="34" charset="0"/>
              </a:defRPr>
            </a:pPr>
            <a:endParaRPr lang="ru-RU"/>
          </a:p>
        </c:txPr>
        <c:crossAx val="93251840"/>
        <c:crosses val="autoZero"/>
        <c:auto val="1"/>
        <c:lblAlgn val="ctr"/>
        <c:lblOffset val="100"/>
        <c:tickLblSkip val="1"/>
        <c:tickMarkSkip val="1"/>
      </c:catAx>
      <c:valAx>
        <c:axId val="93251840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3250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343153980752408"/>
          <c:y val="0.41564608851510049"/>
          <c:w val="8.4381233595800492E-2"/>
          <c:h val="9.9104591589046345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0.04687</cdr:x>
      <cdr:y>0</cdr:y>
    </cdr:from>
    <cdr:to>
      <cdr:x>0.9375</cdr:x>
      <cdr:y>0.14894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28596" y="0"/>
          <a:ext cx="8143932" cy="10001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400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rPr>
            <a:t>Исполнение расходов по разделу </a:t>
          </a:r>
          <a:r>
            <a:rPr lang="ru-RU" sz="2400" b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rPr>
            <a:t>«Национальная экономика» </a:t>
          </a:r>
          <a:r>
            <a:rPr lang="ru-RU" sz="2400" b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rPr>
            <a:t>в </a:t>
          </a:r>
          <a:r>
            <a:rPr lang="ru-RU" sz="2400" b="1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rPr>
            <a:t>2015г.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DAA52E-564E-4088-898B-011D2BF49EB1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FB520-CC50-43D7-9B97-458198E649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9A7EE-A3AE-44B1-99EE-E97AC934996F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54857-EE3C-417A-BFBA-D7D23095C4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B54857-EE3C-417A-BFBA-D7D23095C45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4DA3438-2D52-425A-98EB-654EF39CDA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55979-7C71-4E4E-8219-F0BBDE5FD1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8640C-3CE7-4A82-BEF2-99CF7F3D86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87754592-0211-4E89-840E-F339118C3C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C2E9E7-FED4-48AA-8C46-D8AE780170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BCE17B-088D-48F8-B871-B43CB79BC7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7AA0EEFE-7B78-431D-B051-DB11548F1C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E6ADA8-E8F2-4938-876B-9861E1FD96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B38D9-5DAA-45D2-BFFE-5E4139116B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F049B5-AC97-42EF-B01E-B5742123A1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8F2E9-C152-4521-BC8A-FE34A4024D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B69DEDA-FA11-4AC9-8137-3A1DFD5D27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00034" y="357167"/>
            <a:ext cx="7672416" cy="2357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49661"/>
              </a:avLst>
            </a:prstTxWarp>
          </a:bodyPr>
          <a:lstStyle/>
          <a:p>
            <a:pPr algn="ctr"/>
            <a:r>
              <a:rPr lang="ru-RU" sz="3600" kern="10" dirty="0">
                <a:ln w="1905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ahoma"/>
              </a:rPr>
              <a:t>ОТЧЕТ</a:t>
            </a:r>
          </a:p>
          <a:p>
            <a:pPr algn="ctr"/>
            <a:r>
              <a:rPr lang="ru-RU" sz="3600" kern="10" dirty="0">
                <a:ln w="1905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ahoma"/>
              </a:rPr>
              <a:t> ОБ ИСПОЛНЕНИИ БЮДЖЕТА</a:t>
            </a:r>
          </a:p>
          <a:p>
            <a:pPr algn="ctr"/>
            <a:r>
              <a:rPr lang="ru-RU" sz="3600" kern="10" dirty="0">
                <a:ln w="1905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ahoma"/>
              </a:rPr>
              <a:t>МО "ШЕГАРСКИЙ РАЙОН"</a:t>
            </a:r>
          </a:p>
          <a:p>
            <a:pPr algn="ctr"/>
            <a:r>
              <a:rPr lang="ru-RU" sz="3600" kern="10" dirty="0">
                <a:ln w="1905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ahoma"/>
              </a:rPr>
              <a:t>ЗА </a:t>
            </a:r>
            <a:r>
              <a:rPr lang="ru-RU" sz="3600" kern="10" dirty="0" smtClean="0">
                <a:ln w="1905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ahoma"/>
              </a:rPr>
              <a:t>2015 </a:t>
            </a:r>
            <a:r>
              <a:rPr lang="ru-RU" sz="3600" kern="10" dirty="0">
                <a:ln w="1905"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ahoma"/>
              </a:rPr>
              <a:t>ГОД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71810"/>
            <a:ext cx="357190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500438"/>
            <a:ext cx="3786214" cy="2522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Исполнение расходов По главным распорядителям бюджетных средств (ГРБС) муниципального района </a:t>
            </a:r>
            <a:endParaRPr lang="ru-RU" sz="28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214554"/>
          <a:ext cx="8686800" cy="270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192"/>
                <a:gridCol w="2071702"/>
                <a:gridCol w="2000264"/>
                <a:gridCol w="1490642"/>
              </a:tblGrid>
              <a:tr h="0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Наименование ГРБС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Кассовый план на 2015г., тыс.руб.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Исполнение на 01.01.16 г., тыс.руб.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% исполнения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Дума </a:t>
                      </a:r>
                      <a:r>
                        <a:rPr lang="ru-RU" sz="1600" b="1" dirty="0" err="1">
                          <a:latin typeface="Arial Narrow" pitchFamily="34" charset="0"/>
                          <a:ea typeface="Times New Roman"/>
                        </a:rPr>
                        <a:t>Шегарского</a:t>
                      </a: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 района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1583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1460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92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Администрация </a:t>
                      </a:r>
                      <a:r>
                        <a:rPr lang="ru-RU" sz="1600" b="1" dirty="0" err="1">
                          <a:latin typeface="Arial Narrow" pitchFamily="34" charset="0"/>
                          <a:ea typeface="Times New Roman"/>
                        </a:rPr>
                        <a:t>Шегарского</a:t>
                      </a: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 района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158055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119609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76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Управление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247942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244041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98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Муниципальная избирательная комиссия </a:t>
                      </a:r>
                      <a:r>
                        <a:rPr lang="ru-RU" sz="1600" b="1" dirty="0" err="1">
                          <a:latin typeface="Arial Narrow" pitchFamily="34" charset="0"/>
                          <a:ea typeface="Times New Roman"/>
                        </a:rPr>
                        <a:t>Шегарского</a:t>
                      </a: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 района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1821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1821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Управление финансов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64640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61165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95</a:t>
                      </a: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Итого: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474041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Arial Narrow" pitchFamily="34" charset="0"/>
                          <a:ea typeface="Times New Roman"/>
                        </a:rPr>
                        <a:t>428096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44958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Arial Narrow" pitchFamily="34" charset="0"/>
                          <a:ea typeface="Times New Roman"/>
                        </a:rPr>
                        <a:t>90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714348" y="0"/>
          <a:ext cx="7904778" cy="63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0" y="142852"/>
          <a:ext cx="914400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Структура исполнения расходов на ЖКХ из  бюджета района в 2015 году</a:t>
            </a:r>
            <a:endParaRPr lang="ru-RU" sz="2400" dirty="0">
              <a:latin typeface="Arial Black" pitchFamily="34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16066" y="1428736"/>
          <a:ext cx="7842147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Структура расходов на ЖКХ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000108"/>
          <a:ext cx="8501121" cy="5519008"/>
        </p:xfrm>
        <a:graphic>
          <a:graphicData uri="http://schemas.openxmlformats.org/drawingml/2006/table">
            <a:tbl>
              <a:tblPr/>
              <a:tblGrid>
                <a:gridCol w="4429156"/>
                <a:gridCol w="1285884"/>
                <a:gridCol w="1071570"/>
                <a:gridCol w="793812"/>
                <a:gridCol w="920699"/>
              </a:tblGrid>
              <a:tr h="332272">
                <a:tc row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Наименование показателей</a:t>
                      </a:r>
                      <a:endParaRPr lang="ru-RU" sz="1400" dirty="0">
                        <a:latin typeface="Arial Cyr" pitchFamily="34" charset="0"/>
                        <a:ea typeface="Times New Roman"/>
                        <a:cs typeface="Arial Cyr" pitchFamily="34" charset="0"/>
                      </a:endParaRP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Консолидированный</a:t>
                      </a: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бюджет 2015г</a:t>
                      </a:r>
                      <a:r>
                        <a:rPr lang="ru-RU" sz="10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.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в т.ч. бюджет муниципального района 2015г.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7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План 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Факт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План 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Факт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Жилищное хозяйство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1252,8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952,8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70238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в т.ч. </a:t>
                      </a:r>
                      <a:r>
                        <a:rPr lang="ru-RU" sz="1400" dirty="0" smtClean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 </a:t>
                      </a: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управление многоквартирными домами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38,2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38,2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 -прочие мероприятия в области жилищного хозяйства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1214,6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914,6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Коммунальное хозяйство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38410,3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5513,7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31856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220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</a:tr>
              <a:tr h="38668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в т.ч - </a:t>
                      </a: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газоснабжение </a:t>
                      </a:r>
                      <a:r>
                        <a:rPr lang="ru-RU" sz="1400" dirty="0" err="1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с.Вороновка</a:t>
                      </a: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 </a:t>
                      </a:r>
                      <a:r>
                        <a:rPr lang="ru-RU" sz="1400" dirty="0" err="1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Шегарского</a:t>
                      </a: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 района Томской области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29935,1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29935,1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indent="3429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 подготовка коммунальных объектов к отопительному сезону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1850,7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1357,5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99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69">
                <a:tc>
                  <a:txBody>
                    <a:bodyPr/>
                    <a:lstStyle/>
                    <a:p>
                      <a:pPr indent="342900"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 техническое присоединение к электросетям </a:t>
                      </a:r>
                      <a:r>
                        <a:rPr lang="ru-RU" sz="1400" dirty="0" err="1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мкр.Западный</a:t>
                      </a:r>
                      <a:endParaRPr lang="ru-RU" sz="1400" dirty="0">
                        <a:latin typeface="Arial Cyr" pitchFamily="34" charset="0"/>
                        <a:ea typeface="Times New Roman"/>
                        <a:cs typeface="Arial Cyr" pitchFamily="34" charset="0"/>
                      </a:endParaRP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1221,9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1221,9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 субсидия юридическим лицам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511,3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511,3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220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220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-прочие мероприятия в области коммунального хозяйства 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4891,3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3644,9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380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Благоустройство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5786,5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5318,5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1140,9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1627505" algn="l"/>
                        </a:tabLs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980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в т.ч</a:t>
                      </a:r>
                      <a:r>
                        <a:rPr lang="ru-RU" sz="1400" dirty="0" smtClean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. -</a:t>
                      </a: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обслуживание уличного освещения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3361,4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3198,4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-содержание мест захоронения бытовых отходов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1140,9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980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1140,9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980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-прочие мероприятия в области благоустройства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1284,2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1140,1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-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79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Итого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45449,6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11785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32996,9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 Cyr" pitchFamily="34" charset="0"/>
                          <a:ea typeface="Times New Roman"/>
                          <a:cs typeface="Arial Cyr" pitchFamily="34" charset="0"/>
                        </a:rPr>
                        <a:t>1200</a:t>
                      </a:r>
                    </a:p>
                  </a:txBody>
                  <a:tcPr marL="39210" marR="392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504142" y="142852"/>
          <a:ext cx="8211262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Расходы на образование в разрезе подразделов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3732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466528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Наименование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Кассовый план на 2015 год, тыс.руб.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Исполнение на 01.01.16 г., тыс.руб.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% исполнения</a:t>
                      </a:r>
                    </a:p>
                  </a:txBody>
                  <a:tcPr marL="68580" marR="68580" marT="0" marB="0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Дошкольное 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31253,5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30773,5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98,5</a:t>
                      </a:r>
                    </a:p>
                  </a:txBody>
                  <a:tcPr marL="68580" marR="68580" marT="0" marB="0" anchor="b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Общее образование, в т.ч.: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211290,7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207017,6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98</a:t>
                      </a:r>
                    </a:p>
                  </a:txBody>
                  <a:tcPr marL="68580" marR="68580" marT="0" marB="0" anchor="b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-школы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183769,5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181517,4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98,8</a:t>
                      </a:r>
                    </a:p>
                  </a:txBody>
                  <a:tcPr marL="68580" marR="68580" marT="0" marB="0" anchor="b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-учреждения дополнительного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27521,2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25500,2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92,7</a:t>
                      </a:r>
                    </a:p>
                  </a:txBody>
                  <a:tcPr marL="68580" marR="68580" marT="0" marB="0" anchor="b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1705,5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1577,0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97</a:t>
                      </a:r>
                    </a:p>
                  </a:txBody>
                  <a:tcPr marL="68580" marR="68580" marT="0" marB="0" anchor="b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9262,0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9142,5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99,9</a:t>
                      </a:r>
                    </a:p>
                  </a:txBody>
                  <a:tcPr marL="68580" marR="68580" marT="0" marB="0" anchor="b"/>
                </a:tc>
              </a:tr>
              <a:tr h="466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Итого по образованию: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253511,7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248510,6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98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Сравнительная таблица по численности детей, учащихся по учреждениям  образования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89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1737360"/>
                <a:gridCol w="1737360"/>
                <a:gridCol w="1737360"/>
                <a:gridCol w="1737360"/>
              </a:tblGrid>
              <a:tr h="370840"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Учреждения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Числ-ть детей,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учащихся 2012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Числ-ть детей,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учащихся 2013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Числ-ть детей,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учащихся 2014 год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Числ-ть детей,</a:t>
                      </a:r>
                    </a:p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учащ-ся 2015 год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Детские дошкольные учреждения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1888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Школы, реализующие основную образовательную программу дошкольного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319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Внешкольные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учрежд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., в т.ч.: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1355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МКОУДО «ДШИ Мельниково»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МКОУДО «Шегарская СШ»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425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МБУДО «ЦДТ»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825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R="8953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8953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3972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b="1" dirty="0" smtClean="0">
                <a:latin typeface="Arial Black" pitchFamily="34" charset="0"/>
              </a:rPr>
              <a:t>Доходы консолидированного бюджета за 2015 год </a:t>
            </a:r>
            <a:endParaRPr lang="ru-RU" sz="3100" b="1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Социальная политика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выплаты денежных средств приемным семьям на содержание детей, а также вознаграждения, причитающегося приемным родителям в сумме </a:t>
            </a:r>
            <a:r>
              <a:rPr lang="ru-RU" b="1" dirty="0" smtClean="0"/>
              <a:t>17978,6</a:t>
            </a:r>
            <a:r>
              <a:rPr lang="ru-RU" dirty="0" smtClean="0"/>
              <a:t> тыс.руб.;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выплаты единовременного пособия при всех формах устройства детей, лишенных родительского попечения, в семью в сумме </a:t>
            </a:r>
            <a:r>
              <a:rPr lang="ru-RU" b="1" dirty="0" smtClean="0"/>
              <a:t>282,7</a:t>
            </a:r>
            <a:r>
              <a:rPr lang="ru-RU" dirty="0" smtClean="0"/>
              <a:t> тыс.руб.;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ежемесячные выплаты опекунам (попечителям) на содержание детей и обеспечение денежными средствами лиц из числа детей-сирот и детей, оставшихся без попечения родителей, находившихся под опекой (попечительством), в приемной семье и продолжающих обучение в муниципальных общеобразовательных учреждениях  в сумме </a:t>
            </a:r>
            <a:r>
              <a:rPr lang="ru-RU" b="1" dirty="0" smtClean="0"/>
              <a:t>3717,5</a:t>
            </a:r>
            <a:r>
              <a:rPr lang="ru-RU" dirty="0" smtClean="0"/>
              <a:t> тыс.руб.;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реализация ФЦП "Устойчивое развитие сельских территорий на 2014-2017 годы и на период до 2020 года" на обеспечение жильем граждан, проживающих в сельской местности в сумме </a:t>
            </a:r>
            <a:r>
              <a:rPr lang="ru-RU" b="1" dirty="0" smtClean="0"/>
              <a:t>866,9</a:t>
            </a:r>
            <a:r>
              <a:rPr lang="ru-RU" dirty="0" smtClean="0"/>
              <a:t> тыс.руб.;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реализация ГП "Устойчивое развитие сельских территорий Томской области до 2020 года" на обеспечение жильем молодых семей и молодых специалистов сельской местности в сумме </a:t>
            </a:r>
            <a:r>
              <a:rPr lang="ru-RU" b="1" dirty="0" smtClean="0"/>
              <a:t>2105 </a:t>
            </a:r>
            <a:r>
              <a:rPr lang="ru-RU" dirty="0" smtClean="0"/>
              <a:t>тыс.руб.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обеспечение жильем молодых семей и молодых специалистов, а также на обеспечение жильем граждан, проживающих в сельской местности помощь оказана 2 семьям. Средства областного и федерального бюджетов -</a:t>
            </a:r>
            <a:r>
              <a:rPr lang="ru-RU" b="1" dirty="0" smtClean="0"/>
              <a:t>2971,9</a:t>
            </a:r>
            <a:r>
              <a:rPr lang="ru-RU" dirty="0" smtClean="0"/>
              <a:t> тыс. руб. , из местного бюджета  составило </a:t>
            </a:r>
            <a:r>
              <a:rPr lang="ru-RU" b="1" dirty="0" smtClean="0"/>
              <a:t>414,8</a:t>
            </a:r>
            <a:r>
              <a:rPr lang="ru-RU" dirty="0" smtClean="0"/>
              <a:t> тыс. руб.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 приобретено </a:t>
            </a:r>
            <a:r>
              <a:rPr lang="ru-RU" b="1" dirty="0" smtClean="0"/>
              <a:t>24</a:t>
            </a:r>
            <a:r>
              <a:rPr lang="ru-RU" dirty="0" smtClean="0"/>
              <a:t> квартиры из средств субвенции на осуществление государственных полномочий по обеспечению жилыми помещениями детей-сирот и детей, оставшихся без попечения родителей, а также лиц из их числа, не имеющих закреплённого жилого помещения,   за счет иных межбюджетных трансфертов   на исполнение судебных актов на сумму </a:t>
            </a:r>
            <a:r>
              <a:rPr lang="ru-RU" b="1" dirty="0" smtClean="0"/>
              <a:t>20070,5 </a:t>
            </a:r>
            <a:r>
              <a:rPr lang="ru-RU" dirty="0" smtClean="0"/>
              <a:t>тыс.руб.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Всего в районе на 01.01.2016 г. </a:t>
            </a:r>
            <a:r>
              <a:rPr lang="ru-RU" b="1" dirty="0" smtClean="0"/>
              <a:t>61</a:t>
            </a:r>
            <a:r>
              <a:rPr lang="ru-RU" dirty="0" smtClean="0"/>
              <a:t> приемная семья, </a:t>
            </a:r>
            <a:r>
              <a:rPr lang="ru-RU" b="1" dirty="0" smtClean="0"/>
              <a:t>73</a:t>
            </a:r>
            <a:r>
              <a:rPr lang="ru-RU" dirty="0" smtClean="0"/>
              <a:t> приемных родителя, </a:t>
            </a:r>
            <a:r>
              <a:rPr lang="ru-RU" b="1" dirty="0" smtClean="0"/>
              <a:t>114</a:t>
            </a:r>
            <a:r>
              <a:rPr lang="ru-RU" dirty="0" smtClean="0"/>
              <a:t> детей передано в семьи на воспитание, </a:t>
            </a:r>
            <a:r>
              <a:rPr lang="ru-RU" b="1" dirty="0" smtClean="0"/>
              <a:t>42 </a:t>
            </a:r>
            <a:r>
              <a:rPr lang="ru-RU" dirty="0" smtClean="0"/>
              <a:t>ребенка находится под опекой. Единовременное пособие при всех формах устройства детей, лишенных родительского попечения, получили семьи на </a:t>
            </a:r>
            <a:r>
              <a:rPr lang="ru-RU" b="1" dirty="0" smtClean="0"/>
              <a:t>15 </a:t>
            </a:r>
            <a:r>
              <a:rPr lang="ru-RU" dirty="0" smtClean="0"/>
              <a:t>детей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0" y="0"/>
          <a:ext cx="914400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WordArt 4"/>
          <p:cNvSpPr>
            <a:spLocks noChangeArrowheads="1" noChangeShapeType="1" noTextEdit="1"/>
          </p:cNvSpPr>
          <p:nvPr/>
        </p:nvSpPr>
        <p:spPr bwMode="auto">
          <a:xfrm>
            <a:off x="1500166" y="642918"/>
            <a:ext cx="6192837" cy="331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kern="10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bat"/>
              </a:rPr>
              <a:t>Спасибо</a:t>
            </a:r>
          </a:p>
          <a:p>
            <a:pPr algn="ctr">
              <a:defRPr/>
            </a:pPr>
            <a:r>
              <a:rPr lang="ru-RU" sz="3600" kern="10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bat"/>
              </a:rPr>
              <a:t> за </a:t>
            </a:r>
          </a:p>
          <a:p>
            <a:pPr algn="ctr">
              <a:defRPr/>
            </a:pPr>
            <a:r>
              <a:rPr lang="ru-RU" sz="3600" kern="10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bat"/>
              </a:rPr>
              <a:t>внимание</a:t>
            </a:r>
            <a:r>
              <a:rPr lang="en-US" sz="3600" kern="10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tx2">
                      <a:lumMod val="40000"/>
                      <a:lumOff val="60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bat"/>
              </a:rPr>
              <a:t>!</a:t>
            </a:r>
            <a:endParaRPr lang="ru-RU" sz="3600" kern="10" spc="50" dirty="0">
              <a:ln w="11430"/>
              <a:solidFill>
                <a:schemeClr val="accent1">
                  <a:lumMod val="50000"/>
                </a:schemeClr>
              </a:solidFill>
              <a:effectLst>
                <a:glow rad="228600">
                  <a:schemeClr val="tx2">
                    <a:lumMod val="40000"/>
                    <a:lumOff val="60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bat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214818"/>
            <a:ext cx="3595551" cy="2395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429132"/>
            <a:ext cx="3166655" cy="2109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1257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Arial Black" pitchFamily="34" charset="0"/>
              </a:rPr>
              <a:t>Структура поступления доходов в консолидированный бюджет по уровням бюджетов</a:t>
            </a:r>
            <a:endParaRPr lang="ru-RU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785786" y="1643049"/>
          <a:ext cx="7358114" cy="4772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Исполнение доходной части бюджета в 2015 году</a:t>
            </a:r>
            <a:endParaRPr lang="ru-RU" sz="2400" dirty="0"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43702" y="164305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Тыс.рублей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Динамика поступления доходов по уровням бюджетов в 2014-2015 г.г.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468313" y="1327150"/>
          <a:ext cx="8351837" cy="530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Arial Black" pitchFamily="34" charset="0"/>
              </a:rPr>
              <a:t>Структура собственных доходов консолидированного бюджета за 2015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500034" y="1714488"/>
          <a:ext cx="814393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доходов По бюджетам сельских поселений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000240"/>
          <a:ext cx="868680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41603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Наименование поселения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Поступило доходов (тыс.руб.)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% выполнения к годовому плану 2015г.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% выполнения к 2014г.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Анастасьевское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2896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103,2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115,6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Баткатское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2936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91,3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84,3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Побединское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3985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102,3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76,0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Северное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2435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94,7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115,6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Трубачевское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787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90,1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84,3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342900" algn="just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Шегарское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19306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104,6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126,7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90000"/>
                    <a:lumOff val="10000"/>
                  </a:schemeClr>
                </a:solidFill>
                <a:latin typeface="Arial Black" pitchFamily="34" charset="0"/>
              </a:rPr>
              <a:t>Структура собственных доходов муниципального района 2014-2015 годов в динамике в разрезе видов поступлений </a:t>
            </a:r>
            <a:br>
              <a:rPr lang="ru-RU" sz="2000" b="1" dirty="0" smtClean="0">
                <a:solidFill>
                  <a:schemeClr val="accent2">
                    <a:lumMod val="90000"/>
                    <a:lumOff val="10000"/>
                  </a:schemeClr>
                </a:solidFill>
                <a:latin typeface="Arial Black" pitchFamily="34" charset="0"/>
              </a:rPr>
            </a:br>
            <a:endParaRPr lang="ru-RU" sz="2000" dirty="0">
              <a:solidFill>
                <a:schemeClr val="accent2">
                  <a:lumMod val="90000"/>
                  <a:lumOff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502690" y="1714488"/>
          <a:ext cx="821271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Структура расходов районного бюджета за 2015 год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Object 1"/>
          <p:cNvGraphicFramePr>
            <a:graphicFrameLocks noChangeAspect="1"/>
          </p:cNvGraphicFramePr>
          <p:nvPr/>
        </p:nvGraphicFramePr>
        <p:xfrm>
          <a:off x="785786" y="1428736"/>
          <a:ext cx="8072494" cy="5190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1303D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3389</TotalTime>
  <Words>1094</Words>
  <Application>Microsoft Office PowerPoint</Application>
  <PresentationFormat>Экран (4:3)</PresentationFormat>
  <Paragraphs>372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 Доходы консолидированного бюджета за 2015 год </vt:lpstr>
      <vt:lpstr>Структура поступления доходов в консолидированный бюджет по уровням бюджетов</vt:lpstr>
      <vt:lpstr>Исполнение доходной части бюджета в 2015 году</vt:lpstr>
      <vt:lpstr>Динамика поступления доходов по уровням бюджетов в 2014-2015 г.г. </vt:lpstr>
      <vt:lpstr>Структура собственных доходов консолидированного бюджета за 2015 год </vt:lpstr>
      <vt:lpstr>Исполнение доходов По бюджетам сельских поселений</vt:lpstr>
      <vt:lpstr>Структура собственных доходов муниципального района 2014-2015 годов в динамике в разрезе видов поступлений  </vt:lpstr>
      <vt:lpstr>Структура расходов районного бюджета за 2015 год</vt:lpstr>
      <vt:lpstr>Исполнение расходов По главным распорядителям бюджетных средств (ГРБС) муниципального района </vt:lpstr>
      <vt:lpstr>Слайд 11</vt:lpstr>
      <vt:lpstr>Слайд 12</vt:lpstr>
      <vt:lpstr>Структура исполнения расходов на ЖКХ из  бюджета района в 2015 году</vt:lpstr>
      <vt:lpstr>Структура расходов на ЖКХ</vt:lpstr>
      <vt:lpstr>Слайд 15</vt:lpstr>
      <vt:lpstr>Расходы на образование в разрезе подразделов</vt:lpstr>
      <vt:lpstr>Слайд 17</vt:lpstr>
      <vt:lpstr>Сравнительная таблица по численности детей, учащихся по учреждениям  образования</vt:lpstr>
      <vt:lpstr>Слайд 19</vt:lpstr>
      <vt:lpstr>Социальная политика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Ильина</dc:creator>
  <cp:lastModifiedBy>Ильина</cp:lastModifiedBy>
  <cp:revision>231</cp:revision>
  <dcterms:created xsi:type="dcterms:W3CDTF">2009-04-14T05:30:50Z</dcterms:created>
  <dcterms:modified xsi:type="dcterms:W3CDTF">2016-04-04T06:27:48Z</dcterms:modified>
</cp:coreProperties>
</file>